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535" r:id="rId2"/>
    <p:sldId id="536" r:id="rId3"/>
    <p:sldId id="560" r:id="rId4"/>
    <p:sldId id="538" r:id="rId5"/>
    <p:sldId id="539" r:id="rId6"/>
    <p:sldId id="540" r:id="rId7"/>
    <p:sldId id="541" r:id="rId8"/>
    <p:sldId id="542" r:id="rId9"/>
    <p:sldId id="543" r:id="rId10"/>
    <p:sldId id="417" r:id="rId11"/>
    <p:sldId id="533" r:id="rId12"/>
    <p:sldId id="561" r:id="rId13"/>
    <p:sldId id="566" r:id="rId14"/>
    <p:sldId id="469" r:id="rId15"/>
    <p:sldId id="544" r:id="rId16"/>
    <p:sldId id="545" r:id="rId17"/>
    <p:sldId id="546" r:id="rId18"/>
    <p:sldId id="547" r:id="rId19"/>
    <p:sldId id="548" r:id="rId20"/>
    <p:sldId id="549" r:id="rId21"/>
    <p:sldId id="550" r:id="rId22"/>
    <p:sldId id="551" r:id="rId23"/>
    <p:sldId id="552" r:id="rId24"/>
    <p:sldId id="553" r:id="rId25"/>
    <p:sldId id="554" r:id="rId26"/>
    <p:sldId id="555" r:id="rId27"/>
    <p:sldId id="556" r:id="rId28"/>
    <p:sldId id="557" r:id="rId29"/>
    <p:sldId id="558" r:id="rId30"/>
    <p:sldId id="562" r:id="rId31"/>
    <p:sldId id="570" r:id="rId32"/>
    <p:sldId id="571" r:id="rId33"/>
    <p:sldId id="563" r:id="rId34"/>
    <p:sldId id="564" r:id="rId35"/>
    <p:sldId id="565" r:id="rId36"/>
    <p:sldId id="569" r:id="rId37"/>
    <p:sldId id="567" r:id="rId38"/>
    <p:sldId id="568" r:id="rId39"/>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08" autoAdjust="0"/>
    <p:restoredTop sz="78012" autoAdjust="0"/>
  </p:normalViewPr>
  <p:slideViewPr>
    <p:cSldViewPr>
      <p:cViewPr varScale="1">
        <p:scale>
          <a:sx n="53" d="100"/>
          <a:sy n="53" d="100"/>
        </p:scale>
        <p:origin x="-1824" y="-67"/>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8/29/2013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extLst>
      <p:ext uri="{BB962C8B-B14F-4D97-AF65-F5344CB8AC3E}">
        <p14:creationId xmlns:p14="http://schemas.microsoft.com/office/powerpoint/2010/main" val="1283725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8/29/2013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extLst>
      <p:ext uri="{BB962C8B-B14F-4D97-AF65-F5344CB8AC3E}">
        <p14:creationId xmlns:p14="http://schemas.microsoft.com/office/powerpoint/2010/main" val="24340023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a:t>Brooke</a:t>
            </a:r>
          </a:p>
          <a:p>
            <a:pPr marL="171689" indent="-17168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98713" y="698500"/>
            <a:ext cx="2225675" cy="1670050"/>
          </a:xfrm>
        </p:spPr>
      </p:sp>
      <p:sp>
        <p:nvSpPr>
          <p:cNvPr id="3" name="Notes Placeholder 2"/>
          <p:cNvSpPr>
            <a:spLocks noGrp="1"/>
          </p:cNvSpPr>
          <p:nvPr>
            <p:ph type="body" idx="1"/>
          </p:nvPr>
        </p:nvSpPr>
        <p:spPr>
          <a:xfrm>
            <a:off x="311151" y="2520951"/>
            <a:ext cx="6400800" cy="6089968"/>
          </a:xfrm>
        </p:spPr>
        <p:txBody>
          <a:bodyPr>
            <a:normAutofit/>
          </a:bodyPr>
          <a:lstStyle/>
          <a:p>
            <a:pPr marL="0" indent="0">
              <a:buFont typeface="Arial" pitchFamily="34" charset="0"/>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US" sz="1600" dirty="0" smtClean="0"/>
              <a:t>Brooke</a:t>
            </a:r>
            <a:endParaRPr lang="en-US" sz="1600" dirty="0"/>
          </a:p>
          <a:p>
            <a:pPr marL="171707" indent="-171707">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4</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6">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8/29/2013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8/29/2013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8/29/2013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8/29/2013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8/29/2013</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8/29/2013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8/29/2013</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8/29/2013</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8/29/2013</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8/29/2013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8/29/2013</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8/29/2013</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2.jpeg"/><Relationship Id="rId7" Type="http://schemas.openxmlformats.org/officeDocument/2006/relationships/hyperlink" Target="http://www.youtube.com/watch?v=jRMVjHjYB6w"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www.schooltube.com/video/81f35b2779ef8d4727fd/" TargetMode="External"/><Relationship Id="rId5" Type="http://schemas.openxmlformats.org/officeDocument/2006/relationships/hyperlink" Target="http://bit.ly/17QDmw9" TargetMode="External"/><Relationship Id="rId4" Type="http://schemas.openxmlformats.org/officeDocument/2006/relationships/hyperlink" Target="http://blog.mrmeyer.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hyperlink" Target="http://robertkaplinsky.co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290.png"/><Relationship Id="rId7"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22.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image" Target="../media/image290.png"/><Relationship Id="rId7"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22.pn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hyperlink" Target="http://www.gadoe.org/Curriculum-Instruction-and-Assessment/Assessment/Pages/EOCT-Resources.asp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8" Type="http://schemas.openxmlformats.org/officeDocument/2006/relationships/hyperlink" Target="http://www.corestandards.org/" TargetMode="External"/><Relationship Id="rId13" Type="http://schemas.openxmlformats.org/officeDocument/2006/relationships/hyperlink" Target="http://www.ccsstoolbox.org/" TargetMode="External"/><Relationship Id="rId3" Type="http://schemas.openxmlformats.org/officeDocument/2006/relationships/hyperlink" Target="http://bit.ly/RwWTdc" TargetMode="External"/><Relationship Id="rId7" Type="http://schemas.openxmlformats.org/officeDocument/2006/relationships/hyperlink" Target="http://www.ccsstoolbox.com/" TargetMode="External"/><Relationship Id="rId12" Type="http://schemas.openxmlformats.org/officeDocument/2006/relationships/hyperlink" Target="http://illustrativemathematics.org/" TargetMode="External"/><Relationship Id="rId17" Type="http://schemas.openxmlformats.org/officeDocument/2006/relationships/image" Target="../media/image2.jpeg"/><Relationship Id="rId2" Type="http://schemas.openxmlformats.org/officeDocument/2006/relationships/notesSlide" Target="../notesSlides/notesSlide34.xml"/><Relationship Id="rId16" Type="http://schemas.openxmlformats.org/officeDocument/2006/relationships/hyperlink" Target="http://bit.ly/OoyaK5" TargetMode="External"/><Relationship Id="rId1" Type="http://schemas.openxmlformats.org/officeDocument/2006/relationships/slideLayout" Target="../slideLayouts/slideLayout1.xml"/><Relationship Id="rId6" Type="http://schemas.openxmlformats.org/officeDocument/2006/relationships/hyperlink" Target="http://www.mathematicsvisionproject.org/index.html" TargetMode="External"/><Relationship Id="rId11" Type="http://schemas.openxmlformats.org/officeDocument/2006/relationships/hyperlink" Target="http://www.map.mathshell.org.uk/materials/index.php" TargetMode="External"/><Relationship Id="rId5" Type="http://schemas.openxmlformats.org/officeDocument/2006/relationships/hyperlink" Target="http://www.illustrativemathematics.org/" TargetMode="External"/><Relationship Id="rId15" Type="http://schemas.openxmlformats.org/officeDocument/2006/relationships/hyperlink" Target="http://www.parcconline.org/" TargetMode="External"/><Relationship Id="rId10" Type="http://schemas.openxmlformats.org/officeDocument/2006/relationships/hyperlink" Target="http://learnzillion.com/" TargetMode="External"/><Relationship Id="rId4" Type="http://schemas.openxmlformats.org/officeDocument/2006/relationships/hyperlink" Target="http://bit.ly/yyhvtc" TargetMode="External"/><Relationship Id="rId9" Type="http://schemas.openxmlformats.org/officeDocument/2006/relationships/hyperlink" Target="http://commoncoretools.me/" TargetMode="External"/><Relationship Id="rId14" Type="http://schemas.openxmlformats.org/officeDocument/2006/relationships/hyperlink" Target="http://www.smarterbalanced.org/smarter-balanced-assessments/"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www.achieve.org/" TargetMode="External"/><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image" Target="../media/image2.jpeg"/><Relationship Id="rId5" Type="http://schemas.openxmlformats.org/officeDocument/2006/relationships/hyperlink" Target="http://www.edutopia.org/" TargetMode="External"/><Relationship Id="rId10" Type="http://schemas.openxmlformats.org/officeDocument/2006/relationships/hyperlink" Target="http://robertkaplinsky.com/" TargetMode="External"/><Relationship Id="rId4" Type="http://schemas.openxmlformats.org/officeDocument/2006/relationships/hyperlink" Target="http://www.learner.org/index.html" TargetMode="External"/><Relationship Id="rId9" Type="http://schemas.openxmlformats.org/officeDocument/2006/relationships/hyperlink" Target="http://blog.mrmeyer.com/"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hyperlink" Target="http://learnzillion.com/"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www.surveymonkey.com/s/WZKG5G2" TargetMode="External"/><Relationship Id="rId7" Type="http://schemas.openxmlformats.org/officeDocument/2006/relationships/image" Target="../media/image29.jp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ccgpsmathematics9-12.wikispaces.com/" TargetMode="External"/><Relationship Id="rId7"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br>
              <a:rPr lang="en-US" sz="3200" dirty="0" smtClean="0"/>
            </a:br>
            <a:r>
              <a:rPr lang="en-US" sz="3200" dirty="0" smtClean="0"/>
              <a:t>Unit 4: Extending the Number System</a:t>
            </a:r>
            <a:r>
              <a:rPr lang="en-US" sz="4000" dirty="0" smtClean="0"/>
              <a:t/>
            </a:r>
            <a:br>
              <a:rPr lang="en-US" sz="4000" dirty="0" smtClean="0"/>
            </a:br>
            <a:r>
              <a:rPr lang="en-US" sz="2400" dirty="0" smtClean="0"/>
              <a:t>September 3, 2013</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algn="l">
              <a:buFont typeface="Arial" pitchFamily="34" charset="0"/>
              <a:buChar char="•"/>
            </a:pPr>
            <a:r>
              <a:rPr lang="en-US" dirty="0" smtClean="0">
                <a:solidFill>
                  <a:schemeClr val="tx1"/>
                </a:solidFill>
                <a:latin typeface="Arial Narrow" pitchFamily="34" charset="0"/>
              </a:rPr>
              <a:t> Extend the properties of exponents to rational exponents.</a:t>
            </a:r>
            <a:endParaRPr lang="en-US" dirty="0">
              <a:solidFill>
                <a:schemeClr val="tx1"/>
              </a:solidFill>
              <a:latin typeface="Arial Narrow" pitchFamily="34" charset="0"/>
            </a:endParaRPr>
          </a:p>
          <a:p>
            <a:pPr algn="l">
              <a:buFont typeface="Arial" pitchFamily="34" charset="0"/>
              <a:buChar char="•"/>
            </a:pPr>
            <a:r>
              <a:rPr lang="en-US" dirty="0" smtClean="0">
                <a:solidFill>
                  <a:schemeClr val="tx1"/>
                </a:solidFill>
              </a:rPr>
              <a:t> Use properties of rational and irrational numbers.</a:t>
            </a:r>
            <a:endParaRPr lang="en-US" dirty="0">
              <a:solidFill>
                <a:schemeClr val="tx1"/>
              </a:solidFill>
            </a:endParaRPr>
          </a:p>
          <a:p>
            <a:pPr algn="l">
              <a:buFont typeface="Arial" pitchFamily="34" charset="0"/>
              <a:buChar char="•"/>
            </a:pPr>
            <a:r>
              <a:rPr lang="en-US" dirty="0" smtClean="0">
                <a:solidFill>
                  <a:schemeClr val="tx1"/>
                </a:solidFill>
                <a:latin typeface="Arial Narrow" pitchFamily="34" charset="0"/>
              </a:rPr>
              <a:t> Perform arithmetic operations on polynomials.</a:t>
            </a:r>
            <a:endParaRPr lang="en-US" dirty="0">
              <a:solidFill>
                <a:schemeClr val="tx1"/>
              </a:solidFill>
              <a:latin typeface="Arial Narrow" pitchFamily="34" charset="0"/>
            </a:endParaRPr>
          </a:p>
          <a:p>
            <a:pPr algn="l">
              <a:buFont typeface="Arial" pitchFamily="34" charset="0"/>
              <a:buChar char="•"/>
            </a:pPr>
            <a:r>
              <a:rPr lang="en-US" dirty="0" smtClean="0">
                <a:solidFill>
                  <a:schemeClr val="tx1"/>
                </a:solidFill>
              </a:rPr>
              <a:t> Perform arithmetic operations with complex numbers.</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3" cstate="print"/>
          <a:srcRect r="3174" b="39276"/>
          <a:stretch/>
        </p:blipFill>
        <p:spPr bwMode="auto">
          <a:xfrm>
            <a:off x="914400" y="1836738"/>
            <a:ext cx="7315200" cy="4259262"/>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1219200"/>
            <a:ext cx="8839200" cy="617538"/>
          </a:xfrm>
        </p:spPr>
        <p:txBody>
          <a:bodyPr/>
          <a:lstStyle/>
          <a:p>
            <a:r>
              <a:rPr lang="en-US" dirty="0" smtClean="0">
                <a:solidFill>
                  <a:schemeClr val="tx1"/>
                </a:solidFill>
              </a:rPr>
              <a:t>Standards for Mathematical Practice</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60742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152400" y="990600"/>
            <a:ext cx="5181600" cy="4796135"/>
          </a:xfrm>
        </p:spPr>
        <p:txBody>
          <a:bodyPr/>
          <a:lstStyle/>
          <a:p>
            <a:pPr marL="457200" indent="-457200" algn="l">
              <a:buFont typeface="Arial" pitchFamily="34" charset="0"/>
              <a:buChar char="•"/>
            </a:pPr>
            <a:r>
              <a:rPr lang="en-US" sz="2800" dirty="0" smtClean="0">
                <a:solidFill>
                  <a:schemeClr val="tx1"/>
                </a:solidFill>
              </a:rPr>
              <a:t>SMP 1 – Make sense of problems and persevere in solving them</a:t>
            </a:r>
          </a:p>
          <a:p>
            <a:pPr marL="457200" indent="-457200" algn="l">
              <a:buFont typeface="Arial" pitchFamily="34" charset="0"/>
              <a:buChar char="•"/>
            </a:pPr>
            <a:r>
              <a:rPr lang="en-US" sz="2800" dirty="0" smtClean="0">
                <a:solidFill>
                  <a:schemeClr val="tx1"/>
                </a:solidFill>
              </a:rPr>
              <a:t>SMP 2 – Reason abstractly and quantitatively</a:t>
            </a:r>
          </a:p>
          <a:p>
            <a:pPr marL="457200" indent="-457200" algn="l">
              <a:buFont typeface="Arial" pitchFamily="34" charset="0"/>
              <a:buChar char="•"/>
            </a:pPr>
            <a:r>
              <a:rPr lang="en-US" sz="2800" dirty="0" smtClean="0">
                <a:solidFill>
                  <a:schemeClr val="tx1"/>
                </a:solidFill>
              </a:rPr>
              <a:t>SMP </a:t>
            </a:r>
            <a:r>
              <a:rPr lang="en-US" sz="2800" dirty="0">
                <a:solidFill>
                  <a:schemeClr val="tx1"/>
                </a:solidFill>
              </a:rPr>
              <a:t>3 – Construct viable arguments and critique the reasoning of </a:t>
            </a:r>
            <a:r>
              <a:rPr lang="en-US" sz="2800" dirty="0" smtClean="0">
                <a:solidFill>
                  <a:schemeClr val="tx1"/>
                </a:solidFill>
              </a:rPr>
              <a:t>others</a:t>
            </a:r>
          </a:p>
          <a:p>
            <a:pPr marL="457200" indent="-457200" algn="l">
              <a:buFont typeface="Arial" pitchFamily="34" charset="0"/>
              <a:buChar char="•"/>
            </a:pPr>
            <a:r>
              <a:rPr lang="en-US" sz="2800" dirty="0" smtClean="0">
                <a:solidFill>
                  <a:schemeClr val="tx1"/>
                </a:solidFill>
                <a:latin typeface="Arial Narrow" pitchFamily="34" charset="0"/>
              </a:rPr>
              <a:t>SMP 4 – Model with mathematics</a:t>
            </a:r>
          </a:p>
          <a:p>
            <a:pPr marL="457200" indent="-457200" algn="l">
              <a:buFont typeface="Arial" pitchFamily="34" charset="0"/>
              <a:buChar char="•"/>
            </a:pPr>
            <a:r>
              <a:rPr lang="en-US" sz="2800" dirty="0" smtClean="0">
                <a:solidFill>
                  <a:schemeClr val="tx1"/>
                </a:solidFill>
                <a:latin typeface="Arial Narrow" pitchFamily="34" charset="0"/>
              </a:rPr>
              <a:t>SMP 5 – Use appropriate tools strategically</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447800" y="5181600"/>
            <a:ext cx="7162800" cy="1323439"/>
          </a:xfrm>
          <a:prstGeom prst="rect">
            <a:avLst/>
          </a:prstGeom>
          <a:noFill/>
        </p:spPr>
        <p:txBody>
          <a:bodyPr wrap="square" rtlCol="0">
            <a:spAutoFit/>
          </a:bodyPr>
          <a:lstStyle/>
          <a:p>
            <a:pPr marL="0" lvl="1" algn="ctr"/>
            <a:r>
              <a:rPr lang="en-US" sz="2000" b="1" dirty="0">
                <a:latin typeface="+mj-lt"/>
                <a:hlinkClick r:id="rId4"/>
              </a:rPr>
              <a:t>http://blog.mrmeyer.com</a:t>
            </a:r>
            <a:r>
              <a:rPr lang="en-US" sz="2000" b="1" dirty="0" smtClean="0">
                <a:latin typeface="+mj-lt"/>
                <a:hlinkClick r:id="rId4"/>
              </a:rPr>
              <a:t>/</a:t>
            </a:r>
            <a:endParaRPr lang="en-US" sz="2000" b="1" dirty="0" smtClean="0">
              <a:latin typeface="+mj-lt"/>
            </a:endParaRPr>
          </a:p>
          <a:p>
            <a:pPr marL="0" lvl="1" algn="ctr"/>
            <a:r>
              <a:rPr lang="en-US" sz="2000" b="1" dirty="0">
                <a:latin typeface="+mj-lt"/>
                <a:hlinkClick r:id="rId5"/>
              </a:rPr>
              <a:t>http://</a:t>
            </a:r>
            <a:r>
              <a:rPr lang="en-US" sz="2000" b="1" dirty="0" smtClean="0">
                <a:latin typeface="+mj-lt"/>
                <a:hlinkClick r:id="rId5"/>
              </a:rPr>
              <a:t>bit.ly/17QDmw9</a:t>
            </a:r>
            <a:r>
              <a:rPr lang="en-US" sz="2000" b="1" dirty="0" smtClean="0">
                <a:latin typeface="+mj-lt"/>
              </a:rPr>
              <a:t> </a:t>
            </a:r>
          </a:p>
          <a:p>
            <a:pPr marL="0" lvl="1" algn="ctr"/>
            <a:r>
              <a:rPr lang="en-US" sz="2000" b="1" u="sng" dirty="0">
                <a:latin typeface="+mj-lt"/>
                <a:hlinkClick r:id="rId6"/>
              </a:rPr>
              <a:t>http://www.schooltube.com/video/81f35b2779ef8d4727fd/</a:t>
            </a:r>
            <a:endParaRPr lang="en-US" sz="2000" b="1" dirty="0">
              <a:latin typeface="+mj-lt"/>
            </a:endParaRPr>
          </a:p>
          <a:p>
            <a:pPr algn="ctr"/>
            <a:r>
              <a:rPr lang="en-US" sz="2000" b="1" dirty="0" smtClean="0">
                <a:latin typeface="+mj-lt"/>
                <a:hlinkClick r:id="rId7"/>
              </a:rPr>
              <a:t>http</a:t>
            </a:r>
            <a:r>
              <a:rPr lang="en-US" sz="2000" b="1" dirty="0">
                <a:latin typeface="+mj-lt"/>
                <a:hlinkClick r:id="rId7"/>
              </a:rPr>
              <a:t>://</a:t>
            </a:r>
            <a:r>
              <a:rPr lang="en-US" sz="2000" b="1" dirty="0" smtClean="0">
                <a:latin typeface="+mj-lt"/>
                <a:hlinkClick r:id="rId7"/>
              </a:rPr>
              <a:t>www.youtube.com/watch?v=jRMVjHjYB6w</a:t>
            </a:r>
            <a:r>
              <a:rPr lang="en-US" sz="2000" b="1" dirty="0" smtClean="0">
                <a:latin typeface="+mj-lt"/>
              </a:rPr>
              <a:t> </a:t>
            </a:r>
            <a:endParaRPr lang="en-US" sz="2000" b="1" dirty="0">
              <a:latin typeface="+mj-lt"/>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6400" y="1219200"/>
            <a:ext cx="3396048" cy="3810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4229070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457200" y="5562600"/>
            <a:ext cx="8305800" cy="523220"/>
          </a:xfrm>
          <a:prstGeom prst="rect">
            <a:avLst/>
          </a:prstGeom>
          <a:noFill/>
        </p:spPr>
        <p:txBody>
          <a:bodyPr wrap="square" rtlCol="0">
            <a:spAutoFit/>
          </a:bodyPr>
          <a:lstStyle/>
          <a:p>
            <a:pPr algn="ctr"/>
            <a:r>
              <a:rPr lang="en-US" sz="2800" dirty="0">
                <a:hlinkClick r:id="rId4"/>
              </a:rPr>
              <a:t>http://robertkaplinsky.com</a:t>
            </a:r>
            <a:r>
              <a:rPr lang="en-US" sz="2800" dirty="0" smtClean="0">
                <a:hlinkClick r:id="rId4"/>
              </a:rPr>
              <a:t>/</a:t>
            </a:r>
            <a:r>
              <a:rPr lang="en-US" sz="2800" dirty="0" smtClean="0"/>
              <a:t>  </a:t>
            </a:r>
            <a:endParaRPr lang="en-US" sz="2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143000"/>
            <a:ext cx="7620000" cy="4229100"/>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3131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marL="457200" indent="-457200" algn="l">
              <a:buFont typeface="Arial" pitchFamily="34" charset="0"/>
              <a:buChar char="•"/>
            </a:pPr>
            <a:r>
              <a:rPr lang="en-US" dirty="0" smtClean="0">
                <a:solidFill>
                  <a:schemeClr val="tx1"/>
                </a:solidFill>
              </a:rPr>
              <a:t> K-9</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Algebraic expressions</a:t>
            </a:r>
          </a:p>
          <a:p>
            <a:pPr lvl="2" algn="l">
              <a:buFont typeface="Wingdings" pitchFamily="2" charset="2"/>
              <a:buChar char="Ø"/>
            </a:pPr>
            <a:r>
              <a:rPr lang="en-US" dirty="0" smtClean="0">
                <a:solidFill>
                  <a:schemeClr val="tx1"/>
                </a:solidFill>
              </a:rPr>
              <a:t> Properties of operations</a:t>
            </a:r>
          </a:p>
          <a:p>
            <a:pPr lvl="2" algn="l">
              <a:buFont typeface="Wingdings" pitchFamily="2" charset="2"/>
              <a:buChar char="Ø"/>
            </a:pPr>
            <a:r>
              <a:rPr lang="en-US" dirty="0">
                <a:solidFill>
                  <a:schemeClr val="tx1"/>
                </a:solidFill>
              </a:rPr>
              <a:t> </a:t>
            </a:r>
            <a:r>
              <a:rPr lang="en-US" dirty="0" smtClean="0">
                <a:solidFill>
                  <a:schemeClr val="tx1"/>
                </a:solidFill>
              </a:rPr>
              <a:t>Rational and irrational numbers</a:t>
            </a:r>
          </a:p>
          <a:p>
            <a:pPr lvl="2" algn="l">
              <a:buFont typeface="Wingdings" pitchFamily="2" charset="2"/>
              <a:buChar char="Ø"/>
            </a:pPr>
            <a:r>
              <a:rPr lang="en-US" dirty="0">
                <a:solidFill>
                  <a:schemeClr val="tx1"/>
                </a:solidFill>
              </a:rPr>
              <a:t> </a:t>
            </a:r>
            <a:r>
              <a:rPr lang="en-US" dirty="0" smtClean="0">
                <a:solidFill>
                  <a:schemeClr val="tx1"/>
                </a:solidFill>
              </a:rPr>
              <a:t>Radicals and integer exponents with numerical expressions</a:t>
            </a:r>
            <a:endParaRPr lang="en-US" dirty="0">
              <a:solidFill>
                <a:schemeClr val="tx1"/>
              </a:solidFill>
            </a:endParaRPr>
          </a:p>
          <a:p>
            <a:pPr marL="457200" indent="-457200" algn="l">
              <a:buFont typeface="Arial" pitchFamily="34" charset="0"/>
              <a:buChar char="•"/>
            </a:pPr>
            <a:r>
              <a:rPr lang="en-US" dirty="0" smtClean="0">
                <a:solidFill>
                  <a:schemeClr val="tx1"/>
                </a:solidFill>
              </a:rPr>
              <a:t>11</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r>
              <a:rPr lang="en-US" dirty="0" smtClean="0">
                <a:solidFill>
                  <a:schemeClr val="tx1"/>
                </a:solidFill>
              </a:rPr>
              <a:t> </a:t>
            </a:r>
            <a:endParaRPr lang="en-US" dirty="0" smtClean="0">
              <a:solidFill>
                <a:schemeClr val="tx1"/>
              </a:solidFill>
            </a:endParaRPr>
          </a:p>
          <a:p>
            <a:pPr lvl="2" algn="l">
              <a:buFont typeface="Wingdings" pitchFamily="2" charset="2"/>
              <a:buChar char="Ø"/>
            </a:pPr>
            <a:r>
              <a:rPr lang="en-US" dirty="0" smtClean="0">
                <a:solidFill>
                  <a:schemeClr val="tx1"/>
                </a:solidFill>
              </a:rPr>
              <a:t> Polynomial identities and equations</a:t>
            </a:r>
          </a:p>
          <a:p>
            <a:pPr lvl="2" algn="l">
              <a:buFont typeface="Wingdings" pitchFamily="2" charset="2"/>
              <a:buChar char="Ø"/>
            </a:pPr>
            <a:r>
              <a:rPr lang="en-US" dirty="0">
                <a:solidFill>
                  <a:schemeClr val="tx1"/>
                </a:solidFill>
              </a:rPr>
              <a:t> </a:t>
            </a:r>
            <a:r>
              <a:rPr lang="en-US" dirty="0" smtClean="0">
                <a:solidFill>
                  <a:schemeClr val="tx1"/>
                </a:solidFill>
              </a:rPr>
              <a:t>Polynomial, square root, and cube root functions</a:t>
            </a:r>
            <a:endParaRPr lang="en-US" dirty="0">
              <a:solidFill>
                <a:schemeClr val="tx1"/>
              </a:solidFill>
            </a:endParaRPr>
          </a:p>
          <a:p>
            <a:pPr lvl="2" algn="l"/>
            <a:endParaRPr lang="en-US" dirty="0">
              <a:solidFill>
                <a:schemeClr val="tx1"/>
              </a:solidFill>
            </a:endParaRP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A biology student is studying bacterial growth, She was surprised to find that the population of the bacteria doubled every hour.</a:t>
            </a:r>
          </a:p>
          <a:p>
            <a:pPr algn="l"/>
            <a:r>
              <a:rPr lang="en-US" sz="2800" dirty="0" smtClean="0">
                <a:solidFill>
                  <a:schemeClr val="tx1"/>
                </a:solidFill>
              </a:rPr>
              <a:t>Complete the following table:</a:t>
            </a: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338513"/>
            <a:ext cx="8922677" cy="7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11472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The student conducting the study wants to create a table with more entries; specifically, she wants to fill in the population at each half hour. However she forgot to make these measurements so she want s to estimate the values.</a:t>
            </a:r>
          </a:p>
          <a:p>
            <a:pPr algn="l"/>
            <a:r>
              <a:rPr lang="en-US" sz="2800" dirty="0" smtClean="0">
                <a:solidFill>
                  <a:schemeClr val="tx1"/>
                </a:solidFill>
              </a:rPr>
              <a:t>Complete the following table:</a:t>
            </a: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753173"/>
            <a:ext cx="8763000" cy="742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7221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What if the student wanted to estimate the population every 20 minutes instead of every 30 minutes. What multiplier would be necessary to be consistent with the population doubling every hour?</a:t>
            </a:r>
          </a:p>
          <a:p>
            <a:pPr algn="l"/>
            <a:r>
              <a:rPr lang="en-US" sz="2800" dirty="0" smtClean="0">
                <a:solidFill>
                  <a:schemeClr val="tx1"/>
                </a:solidFill>
              </a:rPr>
              <a:t>Complete the following table:</a:t>
            </a: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735927"/>
            <a:ext cx="8922677" cy="836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58931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Use the population context to explain why it makes sense that we define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oMath>
                </a14:m>
                <a:r>
                  <a:rPr lang="en-US" sz="2800" dirty="0" smtClean="0">
                    <a:solidFill>
                      <a:schemeClr val="tx1"/>
                    </a:solidFill>
                  </a:rPr>
                  <a:t> to be </a:t>
                </a:r>
                <a14:m>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2</m:t>
                        </m:r>
                      </m:e>
                    </m:rad>
                  </m:oMath>
                </a14:m>
                <a:r>
                  <a:rPr lang="en-US" sz="2800" dirty="0" smtClean="0">
                    <a:solidFill>
                      <a:schemeClr val="tx1"/>
                    </a:solidFill>
                  </a:rPr>
                  <a:t> and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3</m:t>
                                </m:r>
                              </m:den>
                            </m:f>
                          </m:e>
                        </m:box>
                      </m:sup>
                    </m:sSup>
                  </m:oMath>
                </a14:m>
                <a:r>
                  <a:rPr lang="en-US" sz="2800" dirty="0" smtClean="0">
                    <a:solidFill>
                      <a:schemeClr val="tx1"/>
                    </a:solidFill>
                  </a:rPr>
                  <a:t> to be </a:t>
                </a:r>
                <a14:m>
                  <m:oMath xmlns:m="http://schemas.openxmlformats.org/officeDocument/2006/math">
                    <m:rad>
                      <m:radPr>
                        <m:ctrlPr>
                          <a:rPr lang="en-US" sz="2800" i="1" smtClean="0">
                            <a:solidFill>
                              <a:schemeClr val="tx1"/>
                            </a:solidFill>
                            <a:latin typeface="Cambria Math"/>
                          </a:rPr>
                        </m:ctrlPr>
                      </m:radPr>
                      <m:deg>
                        <m:r>
                          <a:rPr lang="en-US" sz="2800" i="1" smtClean="0">
                            <a:solidFill>
                              <a:schemeClr val="tx1"/>
                            </a:solidFill>
                            <a:latin typeface="Cambria Math"/>
                          </a:rPr>
                          <m:t>3</m:t>
                        </m:r>
                      </m:deg>
                      <m:e>
                        <m:r>
                          <a:rPr lang="en-US" sz="2800" b="0" i="1" smtClean="0">
                            <a:solidFill>
                              <a:schemeClr val="tx1"/>
                            </a:solidFill>
                            <a:latin typeface="Cambria Math"/>
                          </a:rPr>
                          <m:t>2</m:t>
                        </m:r>
                      </m:e>
                    </m:rad>
                  </m:oMath>
                </a14:m>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661"/>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grpSp>
        <p:nvGrpSpPr>
          <p:cNvPr id="5" name="Group 4"/>
          <p:cNvGrpSpPr/>
          <p:nvPr/>
        </p:nvGrpSpPr>
        <p:grpSpPr>
          <a:xfrm>
            <a:off x="457200" y="2438400"/>
            <a:ext cx="8532932" cy="2057400"/>
            <a:chOff x="457200" y="2819400"/>
            <a:chExt cx="8532932" cy="2057400"/>
          </a:xfrm>
        </p:grpSpPr>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1" y="2819400"/>
              <a:ext cx="8532931" cy="60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429000"/>
              <a:ext cx="8519747" cy="712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191000"/>
              <a:ext cx="8493369"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795505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Use the population context to explain why it makes sense that we define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oMath>
                </a14:m>
                <a:r>
                  <a:rPr lang="en-US" sz="2800" dirty="0" smtClean="0">
                    <a:solidFill>
                      <a:schemeClr val="tx1"/>
                    </a:solidFill>
                  </a:rPr>
                  <a:t> to be </a:t>
                </a:r>
                <a14:m>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2</m:t>
                        </m:r>
                      </m:e>
                    </m:rad>
                  </m:oMath>
                </a14:m>
                <a:r>
                  <a:rPr lang="en-US" sz="2800" dirty="0" smtClean="0">
                    <a:solidFill>
                      <a:schemeClr val="tx1"/>
                    </a:solidFill>
                  </a:rPr>
                  <a:t> and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3</m:t>
                                </m:r>
                              </m:den>
                            </m:f>
                          </m:e>
                        </m:box>
                      </m:sup>
                    </m:sSup>
                  </m:oMath>
                </a14:m>
                <a:r>
                  <a:rPr lang="en-US" sz="2800" dirty="0" smtClean="0">
                    <a:solidFill>
                      <a:schemeClr val="tx1"/>
                    </a:solidFill>
                  </a:rPr>
                  <a:t> to be </a:t>
                </a:r>
                <a14:m>
                  <m:oMath xmlns:m="http://schemas.openxmlformats.org/officeDocument/2006/math">
                    <m:rad>
                      <m:radPr>
                        <m:ctrlPr>
                          <a:rPr lang="en-US" sz="2800" i="1" smtClean="0">
                            <a:solidFill>
                              <a:schemeClr val="tx1"/>
                            </a:solidFill>
                            <a:latin typeface="Cambria Math"/>
                          </a:rPr>
                        </m:ctrlPr>
                      </m:radPr>
                      <m:deg>
                        <m:r>
                          <a:rPr lang="en-US" sz="2800" i="1" smtClean="0">
                            <a:solidFill>
                              <a:schemeClr val="tx1"/>
                            </a:solidFill>
                            <a:latin typeface="Cambria Math"/>
                          </a:rPr>
                          <m:t>3</m:t>
                        </m:r>
                      </m:deg>
                      <m:e>
                        <m:r>
                          <a:rPr lang="en-US" sz="2800" b="0" i="1" smtClean="0">
                            <a:solidFill>
                              <a:schemeClr val="tx1"/>
                            </a:solidFill>
                            <a:latin typeface="Cambria Math"/>
                          </a:rPr>
                          <m:t>2</m:t>
                        </m:r>
                      </m:e>
                    </m:rad>
                  </m:oMath>
                </a14:m>
                <a:endParaRPr lang="en-US" sz="2800" dirty="0" smtClean="0">
                  <a:solidFill>
                    <a:schemeClr val="tx1"/>
                  </a:solidFill>
                </a:endParaRPr>
              </a:p>
              <a:p>
                <a:pPr marL="514350" indent="-514350" algn="l"/>
                <a:r>
                  <a:rPr lang="en-US" sz="2800" dirty="0" smtClean="0">
                    <a:solidFill>
                      <a:schemeClr val="tx1"/>
                    </a:solidFill>
                  </a:rPr>
                  <a:t>The equation for the population</a:t>
                </a:r>
              </a:p>
              <a:p>
                <a:pPr marL="514350" indent="-514350" algn="l"/>
                <a:r>
                  <a:rPr lang="en-US" sz="2800" dirty="0" smtClean="0">
                    <a:solidFill>
                      <a:schemeClr val="tx1"/>
                    </a:solidFill>
                  </a:rPr>
                  <a:t>is </a:t>
                </a:r>
                <a14:m>
                  <m:oMath xmlns:m="http://schemas.openxmlformats.org/officeDocument/2006/math">
                    <m:r>
                      <a:rPr lang="en-US" sz="2800" b="0" i="1" smtClean="0">
                        <a:solidFill>
                          <a:schemeClr val="tx1"/>
                        </a:solidFill>
                        <a:latin typeface="Cambria Math"/>
                      </a:rPr>
                      <m:t>𝑃</m:t>
                    </m:r>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r>
                          <a:rPr lang="en-US" sz="2800" b="0" i="1" smtClean="0">
                            <a:solidFill>
                              <a:schemeClr val="tx1"/>
                            </a:solidFill>
                            <a:latin typeface="Cambria Math"/>
                          </a:rPr>
                          <m:t>𝑡</m:t>
                        </m:r>
                      </m:sup>
                    </m:sSup>
                  </m:oMath>
                </a14:m>
                <a:r>
                  <a:rPr lang="en-US" sz="2800" dirty="0" smtClean="0">
                    <a:solidFill>
                      <a:schemeClr val="tx1"/>
                    </a:solidFill>
                  </a:rPr>
                  <a:t>.</a:t>
                </a:r>
              </a:p>
              <a:p>
                <a:pPr marL="514350" indent="-514350" algn="l"/>
                <a14:m>
                  <m:oMathPara xmlns:m="http://schemas.openxmlformats.org/officeDocument/2006/math">
                    <m:oMathParaPr>
                      <m:jc m:val="left"/>
                    </m:oMathParaPr>
                    <m:oMath xmlns:m="http://schemas.openxmlformats.org/officeDocument/2006/math">
                      <m:r>
                        <a:rPr lang="en-US" sz="2800" b="0" i="1" smtClean="0">
                          <a:solidFill>
                            <a:schemeClr val="tx1"/>
                          </a:solidFill>
                          <a:latin typeface="Cambria Math"/>
                        </a:rPr>
                        <m:t>𝑃</m:t>
                      </m:r>
                      <m:d>
                        <m:dPr>
                          <m:ctrlPr>
                            <a:rPr lang="en-US" sz="2800" b="0" i="1" smtClean="0">
                              <a:solidFill>
                                <a:schemeClr val="tx1"/>
                              </a:solidFill>
                              <a:latin typeface="Cambria Math"/>
                            </a:rPr>
                          </m:ctrlPr>
                        </m:dPr>
                        <m:e>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e>
                      </m:d>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r>
                        <a:rPr lang="en-US" sz="2800" b="0" i="1" smtClean="0">
                          <a:solidFill>
                            <a:schemeClr val="tx1"/>
                          </a:solidFill>
                          <a:latin typeface="Cambria Math"/>
                        </a:rPr>
                        <m:t>=4</m:t>
                      </m:r>
                      <m:r>
                        <a:rPr lang="en-US" sz="2800" b="0" i="1" smtClean="0">
                          <a:solidFill>
                            <a:schemeClr val="tx1"/>
                          </a:solidFill>
                          <a:latin typeface="Cambria Math"/>
                          <a:ea typeface="Cambria Math"/>
                        </a:rPr>
                        <m:t>∙</m:t>
                      </m:r>
                      <m:rad>
                        <m:radPr>
                          <m:degHide m:val="on"/>
                          <m:ctrlPr>
                            <a:rPr lang="en-US" sz="2800" b="0" i="1" smtClean="0">
                              <a:solidFill>
                                <a:schemeClr val="tx1"/>
                              </a:solidFill>
                              <a:latin typeface="Cambria Math"/>
                              <a:ea typeface="Cambria Math"/>
                            </a:rPr>
                          </m:ctrlPr>
                        </m:radPr>
                        <m:deg/>
                        <m:e>
                          <m:r>
                            <a:rPr lang="en-US" sz="2800" b="0" i="1" smtClean="0">
                              <a:solidFill>
                                <a:schemeClr val="tx1"/>
                              </a:solidFill>
                              <a:latin typeface="Cambria Math"/>
                              <a:ea typeface="Cambria Math"/>
                            </a:rPr>
                            <m:t>2</m:t>
                          </m:r>
                        </m:e>
                      </m:rad>
                    </m:oMath>
                  </m:oMathPara>
                </a14:m>
                <a:endParaRPr lang="en-US" sz="2800" b="0" i="1" dirty="0" smtClean="0">
                  <a:solidFill>
                    <a:schemeClr val="tx1"/>
                  </a:solidFill>
                  <a:latin typeface="Cambria Math"/>
                  <a:ea typeface="Cambria Math"/>
                </a:endParaRPr>
              </a:p>
              <a:p>
                <a:pPr marL="971550" lvl="1" indent="-514350" algn="l"/>
                <a14:m>
                  <m:oMath xmlns:m="http://schemas.openxmlformats.org/officeDocument/2006/math">
                    <m:r>
                      <a:rPr lang="en-US" sz="2400" b="0" i="1" smtClean="0">
                        <a:solidFill>
                          <a:schemeClr val="tx1"/>
                        </a:solidFill>
                        <a:latin typeface="Cambria Math"/>
                        <a:ea typeface="Cambria Math"/>
                      </a:rPr>
                      <m:t>∴</m:t>
                    </m:r>
                    <m:sSup>
                      <m:sSupPr>
                        <m:ctrlPr>
                          <a:rPr lang="en-US" sz="2400" i="1">
                            <a:solidFill>
                              <a:schemeClr val="tx1"/>
                            </a:solidFill>
                            <a:latin typeface="Cambria Math"/>
                          </a:rPr>
                        </m:ctrlPr>
                      </m:sSupPr>
                      <m:e>
                        <m:r>
                          <a:rPr lang="en-US" sz="2400" i="1">
                            <a:solidFill>
                              <a:schemeClr val="tx1"/>
                            </a:solidFill>
                            <a:latin typeface="Cambria Math"/>
                          </a:rPr>
                          <m:t>(2)</m:t>
                        </m:r>
                      </m:e>
                      <m:sup>
                        <m:box>
                          <m:boxPr>
                            <m:ctrlPr>
                              <a:rPr lang="en-US" sz="2400" i="1">
                                <a:solidFill>
                                  <a:schemeClr val="tx1"/>
                                </a:solidFill>
                                <a:latin typeface="Cambria Math"/>
                              </a:rPr>
                            </m:ctrlPr>
                          </m:boxPr>
                          <m:e>
                            <m:argPr>
                              <m:argSz m:val="-1"/>
                            </m:argPr>
                            <m:f>
                              <m:fPr>
                                <m:ctrlPr>
                                  <a:rPr lang="en-US" sz="2400" i="1">
                                    <a:solidFill>
                                      <a:schemeClr val="tx1"/>
                                    </a:solidFill>
                                    <a:latin typeface="Cambria Math"/>
                                  </a:rPr>
                                </m:ctrlPr>
                              </m:fPr>
                              <m:num>
                                <m:r>
                                  <a:rPr lang="en-US" sz="2400" i="1">
                                    <a:solidFill>
                                      <a:schemeClr val="tx1"/>
                                    </a:solidFill>
                                    <a:latin typeface="Cambria Math"/>
                                  </a:rPr>
                                  <m:t>1</m:t>
                                </m:r>
                              </m:num>
                              <m:den>
                                <m:r>
                                  <a:rPr lang="en-US" sz="2400" i="1">
                                    <a:solidFill>
                                      <a:schemeClr val="tx1"/>
                                    </a:solidFill>
                                    <a:latin typeface="Cambria Math"/>
                                  </a:rPr>
                                  <m:t>2</m:t>
                                </m:r>
                              </m:den>
                            </m:f>
                          </m:e>
                        </m:box>
                      </m:sup>
                    </m:sSup>
                    <m:r>
                      <a:rPr lang="en-US" sz="2400" b="0" i="0" smtClean="0">
                        <a:solidFill>
                          <a:schemeClr val="tx1"/>
                        </a:solidFill>
                        <a:latin typeface="Cambria Math"/>
                      </a:rPr>
                      <m:t>=</m:t>
                    </m:r>
                  </m:oMath>
                </a14:m>
                <a:r>
                  <a:rPr lang="en-US" sz="2400" dirty="0">
                    <a:solidFill>
                      <a:schemeClr val="tx1"/>
                    </a:solidFill>
                    <a:ea typeface="Cambria Math"/>
                  </a:rPr>
                  <a:t> </a:t>
                </a:r>
                <a14:m>
                  <m:oMath xmlns:m="http://schemas.openxmlformats.org/officeDocument/2006/math">
                    <m:rad>
                      <m:radPr>
                        <m:degHide m:val="on"/>
                        <m:ctrlPr>
                          <a:rPr lang="en-US" sz="2400" i="1">
                            <a:solidFill>
                              <a:schemeClr val="tx1"/>
                            </a:solidFill>
                            <a:latin typeface="Cambria Math"/>
                            <a:ea typeface="Cambria Math"/>
                          </a:rPr>
                        </m:ctrlPr>
                      </m:radPr>
                      <m:deg/>
                      <m:e>
                        <m:r>
                          <a:rPr lang="en-US" sz="2400" i="1">
                            <a:solidFill>
                              <a:schemeClr val="tx1"/>
                            </a:solidFill>
                            <a:latin typeface="Cambria Math"/>
                            <a:ea typeface="Cambria Math"/>
                          </a:rPr>
                          <m:t>2</m:t>
                        </m:r>
                      </m:e>
                    </m:rad>
                  </m:oMath>
                </a14:m>
                <a:endParaRPr lang="en-US" sz="24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661"/>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grpSp>
        <p:nvGrpSpPr>
          <p:cNvPr id="5" name="Group 4"/>
          <p:cNvGrpSpPr/>
          <p:nvPr/>
        </p:nvGrpSpPr>
        <p:grpSpPr>
          <a:xfrm>
            <a:off x="4648200" y="2401825"/>
            <a:ext cx="4400107" cy="1060922"/>
            <a:chOff x="457200" y="2819400"/>
            <a:chExt cx="8532932" cy="2057400"/>
          </a:xfrm>
        </p:grpSpPr>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1" y="2819400"/>
              <a:ext cx="8532931" cy="60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429000"/>
              <a:ext cx="8519747" cy="712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191000"/>
              <a:ext cx="8493369"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14404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Analytic Geometry</a:t>
            </a:r>
            <a:r>
              <a:rPr lang="en-US" sz="3200" dirty="0"/>
              <a:t/>
            </a:r>
            <a:br>
              <a:rPr lang="en-US" sz="3200" dirty="0"/>
            </a:br>
            <a:r>
              <a:rPr lang="en-US" sz="3200" dirty="0"/>
              <a:t>Unit </a:t>
            </a:r>
            <a:r>
              <a:rPr lang="en-US" sz="3200" dirty="0" smtClean="0"/>
              <a:t>4: </a:t>
            </a:r>
            <a:r>
              <a:rPr lang="en-US" sz="3200" dirty="0"/>
              <a:t>Extending the Number System</a:t>
            </a:r>
            <a:r>
              <a:rPr lang="en-US" sz="4000" dirty="0"/>
              <a:t/>
            </a:r>
            <a:br>
              <a:rPr lang="en-US" sz="4000" dirty="0"/>
            </a:br>
            <a:r>
              <a:rPr lang="en-US" sz="2400" dirty="0" smtClean="0"/>
              <a:t>September 3, </a:t>
            </a:r>
            <a:r>
              <a:rPr lang="en-US" sz="2400" dirty="0"/>
              <a:t>2013</a:t>
            </a:r>
            <a:endParaRPr lang="en-US" sz="2400" dirty="0" smtClean="0"/>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1369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05800" cy="4343400"/>
              </a:xfrm>
            </p:spPr>
            <p:txBody>
              <a:bodyPr/>
              <a:lstStyle/>
              <a:p>
                <a:pPr algn="l"/>
                <a:r>
                  <a:rPr lang="en-US" sz="2800" dirty="0" smtClean="0">
                    <a:solidFill>
                      <a:schemeClr val="tx1"/>
                    </a:solidFill>
                  </a:rPr>
                  <a:t>Use the population context to explain why it makes sense that we define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oMath>
                </a14:m>
                <a:r>
                  <a:rPr lang="en-US" sz="2800" dirty="0" smtClean="0">
                    <a:solidFill>
                      <a:schemeClr val="tx1"/>
                    </a:solidFill>
                  </a:rPr>
                  <a:t> to be </a:t>
                </a:r>
                <a14:m>
                  <m:oMath xmlns:m="http://schemas.openxmlformats.org/officeDocument/2006/math">
                    <m:rad>
                      <m:radPr>
                        <m:degHide m:val="on"/>
                        <m:ctrlPr>
                          <a:rPr lang="en-US" sz="2800" i="1" smtClean="0">
                            <a:solidFill>
                              <a:schemeClr val="tx1"/>
                            </a:solidFill>
                            <a:latin typeface="Cambria Math"/>
                          </a:rPr>
                        </m:ctrlPr>
                      </m:radPr>
                      <m:deg/>
                      <m:e>
                        <m:r>
                          <a:rPr lang="en-US" sz="2800" b="0" i="1" smtClean="0">
                            <a:solidFill>
                              <a:schemeClr val="tx1"/>
                            </a:solidFill>
                            <a:latin typeface="Cambria Math"/>
                          </a:rPr>
                          <m:t>2</m:t>
                        </m:r>
                      </m:e>
                    </m:rad>
                  </m:oMath>
                </a14:m>
                <a:r>
                  <a:rPr lang="en-US" sz="2800" dirty="0" smtClean="0">
                    <a:solidFill>
                      <a:schemeClr val="tx1"/>
                    </a:solidFill>
                  </a:rPr>
                  <a:t> and </a:t>
                </a:r>
                <a14:m>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2</m:t>
                        </m:r>
                      </m:e>
                      <m:sup>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3</m:t>
                                </m:r>
                              </m:den>
                            </m:f>
                          </m:e>
                        </m:box>
                      </m:sup>
                    </m:sSup>
                  </m:oMath>
                </a14:m>
                <a:r>
                  <a:rPr lang="en-US" sz="2800" dirty="0" smtClean="0">
                    <a:solidFill>
                      <a:schemeClr val="tx1"/>
                    </a:solidFill>
                  </a:rPr>
                  <a:t> to be </a:t>
                </a:r>
                <a14:m>
                  <m:oMath xmlns:m="http://schemas.openxmlformats.org/officeDocument/2006/math">
                    <m:rad>
                      <m:radPr>
                        <m:ctrlPr>
                          <a:rPr lang="en-US" sz="2800" i="1" smtClean="0">
                            <a:solidFill>
                              <a:schemeClr val="tx1"/>
                            </a:solidFill>
                            <a:latin typeface="Cambria Math"/>
                          </a:rPr>
                        </m:ctrlPr>
                      </m:radPr>
                      <m:deg>
                        <m:r>
                          <a:rPr lang="en-US" sz="2800" i="1" smtClean="0">
                            <a:solidFill>
                              <a:schemeClr val="tx1"/>
                            </a:solidFill>
                            <a:latin typeface="Cambria Math"/>
                          </a:rPr>
                          <m:t>3</m:t>
                        </m:r>
                      </m:deg>
                      <m:e>
                        <m:r>
                          <a:rPr lang="en-US" sz="2800" b="0" i="1" smtClean="0">
                            <a:solidFill>
                              <a:schemeClr val="tx1"/>
                            </a:solidFill>
                            <a:latin typeface="Cambria Math"/>
                          </a:rPr>
                          <m:t>2</m:t>
                        </m:r>
                      </m:e>
                    </m:rad>
                  </m:oMath>
                </a14:m>
                <a:endParaRPr lang="en-US" sz="2800" dirty="0" smtClean="0">
                  <a:solidFill>
                    <a:schemeClr val="tx1"/>
                  </a:solidFill>
                </a:endParaRPr>
              </a:p>
              <a:p>
                <a:pPr marL="514350" indent="-514350" algn="l"/>
                <a:r>
                  <a:rPr lang="en-US" sz="2800" dirty="0" smtClean="0">
                    <a:solidFill>
                      <a:schemeClr val="tx1"/>
                    </a:solidFill>
                  </a:rPr>
                  <a:t>The equation for the population</a:t>
                </a:r>
              </a:p>
              <a:p>
                <a:pPr marL="514350" indent="-514350" algn="l"/>
                <a:r>
                  <a:rPr lang="en-US" sz="2800" dirty="0" smtClean="0">
                    <a:solidFill>
                      <a:schemeClr val="tx1"/>
                    </a:solidFill>
                  </a:rPr>
                  <a:t>is </a:t>
                </a:r>
                <a14:m>
                  <m:oMath xmlns:m="http://schemas.openxmlformats.org/officeDocument/2006/math">
                    <m:r>
                      <a:rPr lang="en-US" sz="2800" b="0" i="1" smtClean="0">
                        <a:solidFill>
                          <a:schemeClr val="tx1"/>
                        </a:solidFill>
                        <a:latin typeface="Cambria Math"/>
                      </a:rPr>
                      <m:t>𝑃</m:t>
                    </m:r>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r>
                          <a:rPr lang="en-US" sz="2800" b="0" i="1" smtClean="0">
                            <a:solidFill>
                              <a:schemeClr val="tx1"/>
                            </a:solidFill>
                            <a:latin typeface="Cambria Math"/>
                          </a:rPr>
                          <m:t>𝑡</m:t>
                        </m:r>
                      </m:sup>
                    </m:sSup>
                  </m:oMath>
                </a14:m>
                <a:r>
                  <a:rPr lang="en-US" sz="2800" dirty="0" smtClean="0">
                    <a:solidFill>
                      <a:schemeClr val="tx1"/>
                    </a:solidFill>
                  </a:rPr>
                  <a:t>.</a:t>
                </a:r>
              </a:p>
              <a:p>
                <a:pPr marL="514350" indent="-514350" algn="l"/>
                <a14:m>
                  <m:oMathPara xmlns:m="http://schemas.openxmlformats.org/officeDocument/2006/math">
                    <m:oMathParaPr>
                      <m:jc m:val="left"/>
                    </m:oMathParaPr>
                    <m:oMath xmlns:m="http://schemas.openxmlformats.org/officeDocument/2006/math">
                      <m:r>
                        <a:rPr lang="en-US" sz="2800" b="0" i="1" smtClean="0">
                          <a:solidFill>
                            <a:schemeClr val="tx1"/>
                          </a:solidFill>
                          <a:latin typeface="Cambria Math"/>
                        </a:rPr>
                        <m:t>𝑃</m:t>
                      </m:r>
                      <m:d>
                        <m:dPr>
                          <m:ctrlPr>
                            <a:rPr lang="en-US" sz="2800" b="0" i="1" smtClean="0">
                              <a:solidFill>
                                <a:schemeClr val="tx1"/>
                              </a:solidFill>
                              <a:latin typeface="Cambria Math"/>
                            </a:rPr>
                          </m:ctrlPr>
                        </m:dPr>
                        <m:e>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e>
                      </m:d>
                      <m:r>
                        <a:rPr lang="en-US" sz="2800" b="0" i="1" smtClean="0">
                          <a:solidFill>
                            <a:schemeClr val="tx1"/>
                          </a:solidFill>
                          <a:latin typeface="Cambria Math"/>
                        </a:rPr>
                        <m:t>=4</m:t>
                      </m:r>
                      <m:sSup>
                        <m:sSupPr>
                          <m:ctrlPr>
                            <a:rPr lang="en-US" sz="2800" b="0" i="1" smtClean="0">
                              <a:solidFill>
                                <a:schemeClr val="tx1"/>
                              </a:solidFill>
                              <a:latin typeface="Cambria Math"/>
                            </a:rPr>
                          </m:ctrlPr>
                        </m:sSupPr>
                        <m:e>
                          <m:r>
                            <a:rPr lang="en-US" sz="2800" b="0" i="1" smtClean="0">
                              <a:solidFill>
                                <a:schemeClr val="tx1"/>
                              </a:solidFill>
                              <a:latin typeface="Cambria Math"/>
                            </a:rPr>
                            <m:t>(2)</m:t>
                          </m:r>
                        </m:e>
                        <m:sup>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m:t>
                                  </m:r>
                                </m:num>
                                <m:den>
                                  <m:r>
                                    <a:rPr lang="en-US" sz="2800" b="0" i="1" smtClean="0">
                                      <a:solidFill>
                                        <a:schemeClr val="tx1"/>
                                      </a:solidFill>
                                      <a:latin typeface="Cambria Math"/>
                                    </a:rPr>
                                    <m:t>2</m:t>
                                  </m:r>
                                </m:den>
                              </m:f>
                            </m:e>
                          </m:box>
                        </m:sup>
                      </m:sSup>
                      <m:r>
                        <a:rPr lang="en-US" sz="2800" b="0" i="1" smtClean="0">
                          <a:solidFill>
                            <a:schemeClr val="tx1"/>
                          </a:solidFill>
                          <a:latin typeface="Cambria Math"/>
                        </a:rPr>
                        <m:t>=4</m:t>
                      </m:r>
                      <m:r>
                        <a:rPr lang="en-US" sz="2800" b="0" i="1" smtClean="0">
                          <a:solidFill>
                            <a:schemeClr val="tx1"/>
                          </a:solidFill>
                          <a:latin typeface="Cambria Math"/>
                          <a:ea typeface="Cambria Math"/>
                        </a:rPr>
                        <m:t>∙</m:t>
                      </m:r>
                      <m:rad>
                        <m:radPr>
                          <m:degHide m:val="on"/>
                          <m:ctrlPr>
                            <a:rPr lang="en-US" sz="2800" b="0" i="1" smtClean="0">
                              <a:solidFill>
                                <a:schemeClr val="tx1"/>
                              </a:solidFill>
                              <a:latin typeface="Cambria Math"/>
                              <a:ea typeface="Cambria Math"/>
                            </a:rPr>
                          </m:ctrlPr>
                        </m:radPr>
                        <m:deg/>
                        <m:e>
                          <m:r>
                            <a:rPr lang="en-US" sz="2800" b="0" i="1" smtClean="0">
                              <a:solidFill>
                                <a:schemeClr val="tx1"/>
                              </a:solidFill>
                              <a:latin typeface="Cambria Math"/>
                              <a:ea typeface="Cambria Math"/>
                            </a:rPr>
                            <m:t>2</m:t>
                          </m:r>
                        </m:e>
                      </m:rad>
                    </m:oMath>
                  </m:oMathPara>
                </a14:m>
                <a:endParaRPr lang="en-US" sz="2800" b="0" i="1" dirty="0" smtClean="0">
                  <a:solidFill>
                    <a:schemeClr val="tx1"/>
                  </a:solidFill>
                  <a:latin typeface="Cambria Math"/>
                  <a:ea typeface="Cambria Math"/>
                </a:endParaRPr>
              </a:p>
              <a:p>
                <a:pPr marL="971550" lvl="1" indent="-514350" algn="l"/>
                <a14:m>
                  <m:oMath xmlns:m="http://schemas.openxmlformats.org/officeDocument/2006/math">
                    <m:r>
                      <a:rPr lang="en-US" sz="2400" b="0" i="1" smtClean="0">
                        <a:solidFill>
                          <a:schemeClr val="tx1"/>
                        </a:solidFill>
                        <a:latin typeface="Cambria Math"/>
                        <a:ea typeface="Cambria Math"/>
                      </a:rPr>
                      <m:t>∴</m:t>
                    </m:r>
                    <m:sSup>
                      <m:sSupPr>
                        <m:ctrlPr>
                          <a:rPr lang="en-US" sz="2400" i="1">
                            <a:solidFill>
                              <a:schemeClr val="tx1"/>
                            </a:solidFill>
                            <a:latin typeface="Cambria Math"/>
                          </a:rPr>
                        </m:ctrlPr>
                      </m:sSupPr>
                      <m:e>
                        <m:r>
                          <a:rPr lang="en-US" sz="2400" i="1">
                            <a:solidFill>
                              <a:schemeClr val="tx1"/>
                            </a:solidFill>
                            <a:latin typeface="Cambria Math"/>
                          </a:rPr>
                          <m:t>(2)</m:t>
                        </m:r>
                      </m:e>
                      <m:sup>
                        <m:box>
                          <m:boxPr>
                            <m:ctrlPr>
                              <a:rPr lang="en-US" sz="2400" i="1">
                                <a:solidFill>
                                  <a:schemeClr val="tx1"/>
                                </a:solidFill>
                                <a:latin typeface="Cambria Math"/>
                              </a:rPr>
                            </m:ctrlPr>
                          </m:boxPr>
                          <m:e>
                            <m:argPr>
                              <m:argSz m:val="-1"/>
                            </m:argPr>
                            <m:f>
                              <m:fPr>
                                <m:ctrlPr>
                                  <a:rPr lang="en-US" sz="2400" i="1">
                                    <a:solidFill>
                                      <a:schemeClr val="tx1"/>
                                    </a:solidFill>
                                    <a:latin typeface="Cambria Math"/>
                                  </a:rPr>
                                </m:ctrlPr>
                              </m:fPr>
                              <m:num>
                                <m:r>
                                  <a:rPr lang="en-US" sz="2400" i="1">
                                    <a:solidFill>
                                      <a:schemeClr val="tx1"/>
                                    </a:solidFill>
                                    <a:latin typeface="Cambria Math"/>
                                  </a:rPr>
                                  <m:t>1</m:t>
                                </m:r>
                              </m:num>
                              <m:den>
                                <m:r>
                                  <a:rPr lang="en-US" sz="2400" i="1">
                                    <a:solidFill>
                                      <a:schemeClr val="tx1"/>
                                    </a:solidFill>
                                    <a:latin typeface="Cambria Math"/>
                                  </a:rPr>
                                  <m:t>2</m:t>
                                </m:r>
                              </m:den>
                            </m:f>
                          </m:e>
                        </m:box>
                      </m:sup>
                    </m:sSup>
                    <m:r>
                      <a:rPr lang="en-US" sz="2400" b="0" i="0" smtClean="0">
                        <a:solidFill>
                          <a:schemeClr val="tx1"/>
                        </a:solidFill>
                        <a:latin typeface="Cambria Math"/>
                      </a:rPr>
                      <m:t>=</m:t>
                    </m:r>
                  </m:oMath>
                </a14:m>
                <a:r>
                  <a:rPr lang="en-US" sz="2400" dirty="0">
                    <a:solidFill>
                      <a:schemeClr val="tx1"/>
                    </a:solidFill>
                    <a:ea typeface="Cambria Math"/>
                  </a:rPr>
                  <a:t> </a:t>
                </a:r>
                <a14:m>
                  <m:oMath xmlns:m="http://schemas.openxmlformats.org/officeDocument/2006/math">
                    <m:rad>
                      <m:radPr>
                        <m:degHide m:val="on"/>
                        <m:ctrlPr>
                          <a:rPr lang="en-US" sz="2400" i="1">
                            <a:solidFill>
                              <a:schemeClr val="tx1"/>
                            </a:solidFill>
                            <a:latin typeface="Cambria Math"/>
                            <a:ea typeface="Cambria Math"/>
                          </a:rPr>
                        </m:ctrlPr>
                      </m:radPr>
                      <m:deg/>
                      <m:e>
                        <m:r>
                          <a:rPr lang="en-US" sz="2400" i="1">
                            <a:solidFill>
                              <a:schemeClr val="tx1"/>
                            </a:solidFill>
                            <a:latin typeface="Cambria Math"/>
                            <a:ea typeface="Cambria Math"/>
                          </a:rPr>
                          <m:t>2</m:t>
                        </m:r>
                      </m:e>
                    </m:rad>
                  </m:oMath>
                </a14:m>
                <a:endParaRPr lang="en-US" sz="24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smtClean="0">
                  <a:solidFill>
                    <a:schemeClr val="tx1"/>
                  </a:solidFill>
                </a:endParaRPr>
              </a:p>
              <a:p>
                <a:pPr marL="514350" indent="-514350" algn="l"/>
                <a:endParaRPr lang="en-US" sz="2800" dirty="0">
                  <a:solidFill>
                    <a:schemeClr val="tx1"/>
                  </a:solidFill>
                </a:endParaRPr>
              </a:p>
              <a:p>
                <a:pPr marL="514350" indent="-514350" algn="l"/>
                <a:endParaRPr lang="en-US" sz="2800" dirty="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05800" cy="4343400"/>
              </a:xfrm>
              <a:blipFill rotWithShape="1">
                <a:blip r:embed="rId3"/>
                <a:stretch>
                  <a:fillRect l="-1542" t="-1404" r="-661"/>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152400" y="5715000"/>
            <a:ext cx="7745518" cy="307777"/>
          </a:xfrm>
          <a:prstGeom prst="rect">
            <a:avLst/>
          </a:prstGeom>
          <a:noFill/>
        </p:spPr>
        <p:txBody>
          <a:bodyPr wrap="none" rtlCol="0">
            <a:spAutoFit/>
          </a:bodyPr>
          <a:lstStyle/>
          <a:p>
            <a:r>
              <a:rPr lang="en-US" sz="1400" dirty="0"/>
              <a:t>Adapted from </a:t>
            </a:r>
            <a:r>
              <a:rPr lang="en-US" sz="1400" i="1" dirty="0"/>
              <a:t>Illustrative Mathematics</a:t>
            </a:r>
            <a:r>
              <a:rPr lang="en-US" sz="1400" dirty="0"/>
              <a:t> </a:t>
            </a:r>
            <a:r>
              <a:rPr lang="en-US" sz="1400" dirty="0" smtClean="0"/>
              <a:t>N-RN Extending the Definitions of Exponents, Variation 2</a:t>
            </a:r>
            <a:endParaRPr lang="en-US" sz="1400" dirty="0"/>
          </a:p>
        </p:txBody>
      </p:sp>
      <p:grpSp>
        <p:nvGrpSpPr>
          <p:cNvPr id="5" name="Group 4"/>
          <p:cNvGrpSpPr/>
          <p:nvPr/>
        </p:nvGrpSpPr>
        <p:grpSpPr>
          <a:xfrm>
            <a:off x="4648200" y="2401825"/>
            <a:ext cx="4400107" cy="1060922"/>
            <a:chOff x="457200" y="2819400"/>
            <a:chExt cx="8532932" cy="2057400"/>
          </a:xfrm>
        </p:grpSpPr>
        <p:pic>
          <p:nvPicPr>
            <p:cNvPr id="51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1" y="2819400"/>
              <a:ext cx="8532931" cy="606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429000"/>
              <a:ext cx="8519747" cy="712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191000"/>
              <a:ext cx="8493369"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mc:AlternateContent xmlns:mc="http://schemas.openxmlformats.org/markup-compatibility/2006" xmlns:a14="http://schemas.microsoft.com/office/drawing/2010/main">
        <mc:Choice Requires="a14">
          <p:sp>
            <p:nvSpPr>
              <p:cNvPr id="6" name="TextBox 5"/>
              <p:cNvSpPr txBox="1"/>
              <p:nvPr/>
            </p:nvSpPr>
            <p:spPr>
              <a:xfrm>
                <a:off x="5095654" y="3576786"/>
                <a:ext cx="3505200" cy="1278748"/>
              </a:xfrm>
              <a:prstGeom prst="rect">
                <a:avLst/>
              </a:prstGeom>
              <a:noFill/>
            </p:spPr>
            <p:txBody>
              <a:bodyPr wrap="square" rtlCol="0">
                <a:spAutoFit/>
              </a:bodyPr>
              <a:lstStyle/>
              <a:p>
                <a:pPr marL="514350" indent="-514350"/>
                <a14:m>
                  <m:oMathPara xmlns:m="http://schemas.openxmlformats.org/officeDocument/2006/math">
                    <m:oMathParaPr>
                      <m:jc m:val="left"/>
                    </m:oMathParaPr>
                    <m:oMath xmlns:m="http://schemas.openxmlformats.org/officeDocument/2006/math">
                      <m:r>
                        <a:rPr lang="en-US" sz="2800" i="1" smtClean="0">
                          <a:latin typeface="Cambria Math"/>
                        </a:rPr>
                        <m:t>𝑃</m:t>
                      </m:r>
                      <m:d>
                        <m:dPr>
                          <m:ctrlPr>
                            <a:rPr lang="en-US" sz="2800" i="1">
                              <a:latin typeface="Cambria Math"/>
                            </a:rPr>
                          </m:ctrlPr>
                        </m:dPr>
                        <m:e>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b="0" i="1" smtClean="0">
                                      <a:latin typeface="Cambria Math"/>
                                    </a:rPr>
                                    <m:t>3</m:t>
                                  </m:r>
                                </m:den>
                              </m:f>
                            </m:e>
                          </m:box>
                        </m:e>
                      </m:d>
                      <m:r>
                        <a:rPr lang="en-US" sz="2800" i="1">
                          <a:latin typeface="Cambria Math"/>
                        </a:rPr>
                        <m:t>=4</m:t>
                      </m:r>
                      <m:sSup>
                        <m:sSupPr>
                          <m:ctrlPr>
                            <a:rPr lang="en-US" sz="2800" i="1">
                              <a:latin typeface="Cambria Math"/>
                            </a:rPr>
                          </m:ctrlPr>
                        </m:sSupPr>
                        <m:e>
                          <m:r>
                            <a:rPr lang="en-US" sz="2800" i="1">
                              <a:latin typeface="Cambria Math"/>
                            </a:rPr>
                            <m:t>(2)</m:t>
                          </m:r>
                        </m:e>
                        <m:sup>
                          <m:box>
                            <m:boxPr>
                              <m:ctrlPr>
                                <a:rPr lang="en-US" sz="2800" i="1">
                                  <a:latin typeface="Cambria Math"/>
                                </a:rPr>
                              </m:ctrlPr>
                            </m:boxPr>
                            <m:e>
                              <m:argPr>
                                <m:argSz m:val="-1"/>
                              </m:argPr>
                              <m:f>
                                <m:fPr>
                                  <m:ctrlPr>
                                    <a:rPr lang="en-US" sz="2800" i="1">
                                      <a:latin typeface="Cambria Math"/>
                                    </a:rPr>
                                  </m:ctrlPr>
                                </m:fPr>
                                <m:num>
                                  <m:r>
                                    <a:rPr lang="en-US" sz="2800" i="1">
                                      <a:latin typeface="Cambria Math"/>
                                    </a:rPr>
                                    <m:t>1</m:t>
                                  </m:r>
                                </m:num>
                                <m:den>
                                  <m:r>
                                    <a:rPr lang="en-US" sz="2800" b="0" i="1" smtClean="0">
                                      <a:latin typeface="Cambria Math"/>
                                    </a:rPr>
                                    <m:t>3</m:t>
                                  </m:r>
                                </m:den>
                              </m:f>
                            </m:e>
                          </m:box>
                        </m:sup>
                      </m:sSup>
                      <m:r>
                        <a:rPr lang="en-US" sz="2800" i="1">
                          <a:latin typeface="Cambria Math"/>
                        </a:rPr>
                        <m:t>=4</m:t>
                      </m:r>
                      <m:r>
                        <a:rPr lang="en-US" sz="2800" i="1">
                          <a:latin typeface="Cambria Math"/>
                          <a:ea typeface="Cambria Math"/>
                        </a:rPr>
                        <m:t>∙</m:t>
                      </m:r>
                      <m:rad>
                        <m:radPr>
                          <m:ctrlPr>
                            <a:rPr lang="en-US" sz="2800" i="1" smtClean="0">
                              <a:latin typeface="Cambria Math"/>
                              <a:ea typeface="Cambria Math"/>
                            </a:rPr>
                          </m:ctrlPr>
                        </m:radPr>
                        <m:deg>
                          <m:r>
                            <a:rPr lang="en-US" sz="2800" i="1" smtClean="0">
                              <a:latin typeface="Cambria Math"/>
                              <a:ea typeface="Cambria Math"/>
                            </a:rPr>
                            <m:t>3</m:t>
                          </m:r>
                        </m:deg>
                        <m:e>
                          <m:r>
                            <a:rPr lang="en-US" sz="2800" b="0" i="1" smtClean="0">
                              <a:latin typeface="Cambria Math"/>
                              <a:ea typeface="Cambria Math"/>
                            </a:rPr>
                            <m:t>2</m:t>
                          </m:r>
                        </m:e>
                      </m:rad>
                    </m:oMath>
                  </m:oMathPara>
                </a14:m>
                <a:endParaRPr lang="en-US" sz="2800" i="1" dirty="0">
                  <a:latin typeface="Cambria Math"/>
                  <a:ea typeface="Cambria Math"/>
                </a:endParaRPr>
              </a:p>
              <a:p>
                <a:pPr marL="971550" lvl="1" indent="-514350"/>
                <a14:m>
                  <m:oMath xmlns:m="http://schemas.openxmlformats.org/officeDocument/2006/math">
                    <m:r>
                      <a:rPr lang="en-US" sz="2400" i="1">
                        <a:latin typeface="Cambria Math"/>
                        <a:ea typeface="Cambria Math"/>
                      </a:rPr>
                      <m:t>∴</m:t>
                    </m:r>
                    <m:sSup>
                      <m:sSupPr>
                        <m:ctrlPr>
                          <a:rPr lang="en-US" sz="2400" i="1">
                            <a:latin typeface="Cambria Math"/>
                          </a:rPr>
                        </m:ctrlPr>
                      </m:sSupPr>
                      <m:e>
                        <m:r>
                          <a:rPr lang="en-US" sz="2400" i="1">
                            <a:latin typeface="Cambria Math"/>
                          </a:rPr>
                          <m:t>(2)</m:t>
                        </m:r>
                      </m:e>
                      <m:sup>
                        <m:box>
                          <m:boxPr>
                            <m:ctrlPr>
                              <a:rPr lang="en-US" sz="2400" i="1">
                                <a:latin typeface="Cambria Math"/>
                              </a:rPr>
                            </m:ctrlPr>
                          </m:boxPr>
                          <m:e>
                            <m:argPr>
                              <m:argSz m:val="-1"/>
                            </m:argPr>
                            <m:f>
                              <m:fPr>
                                <m:ctrlPr>
                                  <a:rPr lang="en-US" sz="2400" i="1">
                                    <a:latin typeface="Cambria Math"/>
                                  </a:rPr>
                                </m:ctrlPr>
                              </m:fPr>
                              <m:num>
                                <m:r>
                                  <a:rPr lang="en-US" sz="2400" i="1">
                                    <a:latin typeface="Cambria Math"/>
                                  </a:rPr>
                                  <m:t>1</m:t>
                                </m:r>
                              </m:num>
                              <m:den>
                                <m:r>
                                  <a:rPr lang="en-US" sz="2400" b="0" i="1" smtClean="0">
                                    <a:latin typeface="Cambria Math"/>
                                  </a:rPr>
                                  <m:t>3</m:t>
                                </m:r>
                              </m:den>
                            </m:f>
                          </m:e>
                        </m:box>
                      </m:sup>
                    </m:sSup>
                    <m:r>
                      <a:rPr lang="en-US" sz="2400">
                        <a:latin typeface="Cambria Math"/>
                      </a:rPr>
                      <m:t>=</m:t>
                    </m:r>
                  </m:oMath>
                </a14:m>
                <a:r>
                  <a:rPr lang="en-US" sz="2400" dirty="0">
                    <a:ea typeface="Cambria Math"/>
                  </a:rPr>
                  <a:t> </a:t>
                </a:r>
                <a14:m>
                  <m:oMath xmlns:m="http://schemas.openxmlformats.org/officeDocument/2006/math">
                    <m:rad>
                      <m:radPr>
                        <m:ctrlPr>
                          <a:rPr lang="en-US" sz="2400" i="1" smtClean="0">
                            <a:latin typeface="Cambria Math"/>
                            <a:ea typeface="Cambria Math"/>
                          </a:rPr>
                        </m:ctrlPr>
                      </m:radPr>
                      <m:deg>
                        <m:r>
                          <a:rPr lang="en-US" sz="2400" i="1" smtClean="0">
                            <a:latin typeface="Cambria Math"/>
                            <a:ea typeface="Cambria Math"/>
                          </a:rPr>
                          <m:t>3</m:t>
                        </m:r>
                      </m:deg>
                      <m:e>
                        <m:r>
                          <a:rPr lang="en-US" sz="2400" b="0" i="1" smtClean="0">
                            <a:latin typeface="Cambria Math"/>
                            <a:ea typeface="Cambria Math"/>
                          </a:rPr>
                          <m:t>2</m:t>
                        </m:r>
                      </m:e>
                    </m:rad>
                  </m:oMath>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5095654" y="3576786"/>
                <a:ext cx="3505200" cy="1278748"/>
              </a:xfrm>
              <a:prstGeom prst="rect">
                <a:avLst/>
              </a:prstGeom>
              <a:blipFill rotWithShape="1">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2925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A garden is created so that the garden bed is seven yards more than twice the width of the bed. A walkway is created around the garden that is 2 yards wide. Write an expression that represents the area of the walkway surrounding the garden.</a:t>
            </a:r>
            <a:endParaRPr lang="en-US" sz="2800" dirty="0">
              <a:solidFill>
                <a:schemeClr val="tx1"/>
              </a:solidFill>
            </a:endParaRP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521272" cy="307777"/>
          </a:xfrm>
          <a:prstGeom prst="rect">
            <a:avLst/>
          </a:prstGeom>
          <a:noFill/>
        </p:spPr>
        <p:txBody>
          <a:bodyPr wrap="none" rtlCol="0">
            <a:spAutoFit/>
          </a:bodyPr>
          <a:lstStyle/>
          <a:p>
            <a:r>
              <a:rPr lang="en-US" sz="1400" dirty="0" smtClean="0"/>
              <a:t>Adapted from </a:t>
            </a:r>
            <a:r>
              <a:rPr lang="en-US" sz="1400" i="1" dirty="0" smtClean="0"/>
              <a:t>Sophia.org </a:t>
            </a:r>
            <a:r>
              <a:rPr lang="en-US" sz="1400" dirty="0" smtClean="0"/>
              <a:t>Adding and Subtracting Polynomials in the Real World</a:t>
            </a:r>
            <a:endParaRPr lang="en-US" sz="1400" dirty="0"/>
          </a:p>
        </p:txBody>
      </p:sp>
    </p:spTree>
    <p:extLst>
      <p:ext uri="{BB962C8B-B14F-4D97-AF65-F5344CB8AC3E}">
        <p14:creationId xmlns:p14="http://schemas.microsoft.com/office/powerpoint/2010/main" val="25792930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000" dirty="0" smtClean="0">
                <a:solidFill>
                  <a:schemeClr val="tx1"/>
                </a:solidFill>
              </a:rPr>
              <a:t>A garden is created so that the garden bed is seven yards more than twice the width of the bed. A walkway is created around the garden that is 2 yards wide. Write an expression that represents the area of the walkway surrounding the garden.</a:t>
            </a:r>
            <a:endParaRPr lang="en-US" sz="2000" dirty="0">
              <a:solidFill>
                <a:schemeClr val="tx1"/>
              </a:solidFill>
            </a:endParaRP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521272" cy="307777"/>
          </a:xfrm>
          <a:prstGeom prst="rect">
            <a:avLst/>
          </a:prstGeom>
          <a:noFill/>
        </p:spPr>
        <p:txBody>
          <a:bodyPr wrap="none" rtlCol="0">
            <a:spAutoFit/>
          </a:bodyPr>
          <a:lstStyle/>
          <a:p>
            <a:r>
              <a:rPr lang="en-US" sz="1400" dirty="0" smtClean="0"/>
              <a:t>Adapted from </a:t>
            </a:r>
            <a:r>
              <a:rPr lang="en-US" sz="1400" i="1" dirty="0" smtClean="0"/>
              <a:t>Sophia.org </a:t>
            </a:r>
            <a:r>
              <a:rPr lang="en-US" sz="1400" dirty="0" smtClean="0"/>
              <a:t>Adding and Subtracting Polynomials in the Real World</a:t>
            </a:r>
            <a:endParaRPr lang="en-US" sz="1400"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362200"/>
            <a:ext cx="5810250"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7137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000" dirty="0" smtClean="0">
                    <a:solidFill>
                      <a:schemeClr val="tx1"/>
                    </a:solidFill>
                  </a:rPr>
                  <a:t>A garden is created so that the garden bed is seven yards more than twice the width of the bed. A walkway is created around the garden that is 2 yards wide. Write an expression that represents the area of the walkway surrounding the garden.</a:t>
                </a:r>
                <a:endParaRPr lang="en-US" sz="2000" dirty="0">
                  <a:solidFill>
                    <a:schemeClr val="tx1"/>
                  </a:solidFill>
                </a:endParaRPr>
              </a:p>
              <a:p>
                <a:pPr algn="l"/>
                <a:endParaRPr lang="en-US" sz="2000" dirty="0" smtClean="0">
                  <a:solidFill>
                    <a:schemeClr val="tx1"/>
                  </a:solidFill>
                </a:endParaRPr>
              </a:p>
              <a:p>
                <a:pPr algn="l"/>
                <a:r>
                  <a:rPr lang="en-US" sz="2000" dirty="0" smtClean="0">
                    <a:solidFill>
                      <a:schemeClr val="tx1"/>
                    </a:solidFill>
                  </a:rPr>
                  <a:t>Area of large rectangle – Area of small rectangle</a:t>
                </a:r>
              </a:p>
              <a:p>
                <a:pPr algn="l"/>
                <a:endParaRPr lang="en-US" sz="2000" dirty="0">
                  <a:solidFill>
                    <a:schemeClr val="tx1"/>
                  </a:solidFill>
                </a:endParaRPr>
              </a:p>
              <a:p>
                <a:pPr algn="l"/>
                <a14:m>
                  <m:oMathPara xmlns:m="http://schemas.openxmlformats.org/officeDocument/2006/math">
                    <m:oMathParaPr>
                      <m:jc m:val="left"/>
                    </m:oMathParaPr>
                    <m:oMath xmlns:m="http://schemas.openxmlformats.org/officeDocument/2006/math">
                      <m:d>
                        <m:dPr>
                          <m:ctrlPr>
                            <a:rPr lang="en-US" sz="2000" b="0" i="1" smtClean="0">
                              <a:solidFill>
                                <a:schemeClr val="tx1"/>
                              </a:solidFill>
                              <a:latin typeface="Cambria Math"/>
                            </a:rPr>
                          </m:ctrlPr>
                        </m:dPr>
                        <m:e>
                          <m:r>
                            <a:rPr lang="en-US" sz="2000" b="0" i="1" smtClean="0">
                              <a:solidFill>
                                <a:schemeClr val="tx1"/>
                              </a:solidFill>
                              <a:latin typeface="Cambria Math"/>
                            </a:rPr>
                            <m:t>𝑥</m:t>
                          </m:r>
                          <m:r>
                            <a:rPr lang="en-US" sz="2000" b="0" i="1" smtClean="0">
                              <a:solidFill>
                                <a:schemeClr val="tx1"/>
                              </a:solidFill>
                              <a:latin typeface="Cambria Math"/>
                            </a:rPr>
                            <m:t>+4</m:t>
                          </m:r>
                        </m:e>
                      </m:d>
                      <m:d>
                        <m:dPr>
                          <m:ctrlPr>
                            <a:rPr lang="en-US" sz="2000" b="0" i="1" smtClean="0">
                              <a:solidFill>
                                <a:schemeClr val="tx1"/>
                              </a:solidFill>
                              <a:latin typeface="Cambria Math"/>
                            </a:rPr>
                          </m:ctrlPr>
                        </m:dPr>
                        <m:e>
                          <m:r>
                            <a:rPr lang="en-US" sz="2000" b="0" i="1" smtClean="0">
                              <a:solidFill>
                                <a:schemeClr val="tx1"/>
                              </a:solidFill>
                              <a:latin typeface="Cambria Math"/>
                            </a:rPr>
                            <m:t>2</m:t>
                          </m:r>
                          <m:r>
                            <a:rPr lang="en-US" sz="2000" b="0" i="1" smtClean="0">
                              <a:solidFill>
                                <a:schemeClr val="tx1"/>
                              </a:solidFill>
                              <a:latin typeface="Cambria Math"/>
                            </a:rPr>
                            <m:t>𝑥</m:t>
                          </m:r>
                          <m:r>
                            <a:rPr lang="en-US" sz="2000" b="0" i="1" smtClean="0">
                              <a:solidFill>
                                <a:schemeClr val="tx1"/>
                              </a:solidFill>
                              <a:latin typeface="Cambria Math"/>
                            </a:rPr>
                            <m:t>+11</m:t>
                          </m:r>
                        </m:e>
                      </m:d>
                      <m:r>
                        <a:rPr lang="en-US" sz="2000" b="0" i="1" smtClean="0">
                          <a:solidFill>
                            <a:schemeClr val="tx1"/>
                          </a:solidFill>
                          <a:latin typeface="Cambria Math"/>
                        </a:rPr>
                        <m:t>−</m:t>
                      </m:r>
                      <m:r>
                        <a:rPr lang="en-US" sz="2000" b="0" i="1" smtClean="0">
                          <a:solidFill>
                            <a:schemeClr val="tx1"/>
                          </a:solidFill>
                          <a:latin typeface="Cambria Math"/>
                        </a:rPr>
                        <m:t>𝑥</m:t>
                      </m:r>
                      <m:d>
                        <m:dPr>
                          <m:ctrlPr>
                            <a:rPr lang="en-US" sz="2000" b="0" i="1" smtClean="0">
                              <a:solidFill>
                                <a:schemeClr val="tx1"/>
                              </a:solidFill>
                              <a:latin typeface="Cambria Math"/>
                            </a:rPr>
                          </m:ctrlPr>
                        </m:dPr>
                        <m:e>
                          <m:r>
                            <a:rPr lang="en-US" sz="2000" b="0" i="1" smtClean="0">
                              <a:solidFill>
                                <a:schemeClr val="tx1"/>
                              </a:solidFill>
                              <a:latin typeface="Cambria Math"/>
                            </a:rPr>
                            <m:t>2</m:t>
                          </m:r>
                          <m:r>
                            <a:rPr lang="en-US" sz="2000" b="0" i="1" smtClean="0">
                              <a:solidFill>
                                <a:schemeClr val="tx1"/>
                              </a:solidFill>
                              <a:latin typeface="Cambria Math"/>
                            </a:rPr>
                            <m:t>𝑥</m:t>
                          </m:r>
                          <m:r>
                            <a:rPr lang="en-US" sz="2000" b="0" i="1" smtClean="0">
                              <a:solidFill>
                                <a:schemeClr val="tx1"/>
                              </a:solidFill>
                              <a:latin typeface="Cambria Math"/>
                            </a:rPr>
                            <m:t>+7</m:t>
                          </m:r>
                        </m:e>
                      </m:d>
                      <m:r>
                        <a:rPr lang="en-US" sz="2000" b="0" i="1" smtClean="0">
                          <a:solidFill>
                            <a:schemeClr val="tx1"/>
                          </a:solidFill>
                          <a:latin typeface="Cambria Math"/>
                        </a:rPr>
                        <m:t>=</m:t>
                      </m:r>
                    </m:oMath>
                  </m:oMathPara>
                </a14:m>
                <a:endParaRPr lang="en-US" sz="200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b="0" i="1" smtClean="0">
                          <a:solidFill>
                            <a:schemeClr val="tx1"/>
                          </a:solidFill>
                          <a:latin typeface="Cambria Math"/>
                        </a:rPr>
                        <m:t>2</m:t>
                      </m:r>
                      <m:sSup>
                        <m:sSupPr>
                          <m:ctrlPr>
                            <a:rPr lang="en-US" sz="2000" b="0" i="1" smtClean="0">
                              <a:solidFill>
                                <a:schemeClr val="tx1"/>
                              </a:solidFill>
                              <a:latin typeface="Cambria Math"/>
                            </a:rPr>
                          </m:ctrlPr>
                        </m:sSupPr>
                        <m:e>
                          <m:r>
                            <a:rPr lang="en-US" sz="2000" b="0" i="1" smtClean="0">
                              <a:solidFill>
                                <a:schemeClr val="tx1"/>
                              </a:solidFill>
                              <a:latin typeface="Cambria Math"/>
                            </a:rPr>
                            <m:t>𝑥</m:t>
                          </m:r>
                        </m:e>
                        <m:sup>
                          <m:r>
                            <a:rPr lang="en-US" sz="2000" b="0" i="1" smtClean="0">
                              <a:solidFill>
                                <a:schemeClr val="tx1"/>
                              </a:solidFill>
                              <a:latin typeface="Cambria Math"/>
                            </a:rPr>
                            <m:t>2</m:t>
                          </m:r>
                        </m:sup>
                      </m:sSup>
                      <m:r>
                        <a:rPr lang="en-US" sz="2000" b="0" i="1" smtClean="0">
                          <a:solidFill>
                            <a:schemeClr val="tx1"/>
                          </a:solidFill>
                          <a:latin typeface="Cambria Math"/>
                        </a:rPr>
                        <m:t>+11</m:t>
                      </m:r>
                      <m:r>
                        <a:rPr lang="en-US" sz="2000" b="0" i="1" smtClean="0">
                          <a:solidFill>
                            <a:schemeClr val="tx1"/>
                          </a:solidFill>
                          <a:latin typeface="Cambria Math"/>
                        </a:rPr>
                        <m:t>𝑥</m:t>
                      </m:r>
                      <m:r>
                        <a:rPr lang="en-US" sz="2000" b="0" i="1" smtClean="0">
                          <a:solidFill>
                            <a:schemeClr val="tx1"/>
                          </a:solidFill>
                          <a:latin typeface="Cambria Math"/>
                        </a:rPr>
                        <m:t>+8</m:t>
                      </m:r>
                      <m:r>
                        <a:rPr lang="en-US" sz="2000" b="0" i="1" smtClean="0">
                          <a:solidFill>
                            <a:schemeClr val="tx1"/>
                          </a:solidFill>
                          <a:latin typeface="Cambria Math"/>
                        </a:rPr>
                        <m:t>𝑥</m:t>
                      </m:r>
                      <m:r>
                        <a:rPr lang="en-US" sz="2000" b="0" i="1" smtClean="0">
                          <a:solidFill>
                            <a:schemeClr val="tx1"/>
                          </a:solidFill>
                          <a:latin typeface="Cambria Math"/>
                        </a:rPr>
                        <m:t>+44−</m:t>
                      </m:r>
                      <m:d>
                        <m:dPr>
                          <m:ctrlPr>
                            <a:rPr lang="en-US" sz="2000" b="0" i="1" smtClean="0">
                              <a:solidFill>
                                <a:schemeClr val="tx1"/>
                              </a:solidFill>
                              <a:latin typeface="Cambria Math"/>
                            </a:rPr>
                          </m:ctrlPr>
                        </m:dPr>
                        <m:e>
                          <m:r>
                            <a:rPr lang="en-US" sz="2000" b="0" i="1" smtClean="0">
                              <a:solidFill>
                                <a:schemeClr val="tx1"/>
                              </a:solidFill>
                              <a:latin typeface="Cambria Math"/>
                            </a:rPr>
                            <m:t>2</m:t>
                          </m:r>
                          <m:sSup>
                            <m:sSupPr>
                              <m:ctrlPr>
                                <a:rPr lang="en-US" sz="2000" b="0" i="1" smtClean="0">
                                  <a:solidFill>
                                    <a:schemeClr val="tx1"/>
                                  </a:solidFill>
                                  <a:latin typeface="Cambria Math"/>
                                </a:rPr>
                              </m:ctrlPr>
                            </m:sSupPr>
                            <m:e>
                              <m:r>
                                <a:rPr lang="en-US" sz="2000" b="0" i="1" smtClean="0">
                                  <a:solidFill>
                                    <a:schemeClr val="tx1"/>
                                  </a:solidFill>
                                  <a:latin typeface="Cambria Math"/>
                                </a:rPr>
                                <m:t>𝑥</m:t>
                              </m:r>
                            </m:e>
                            <m:sup>
                              <m:r>
                                <a:rPr lang="en-US" sz="2000" b="0" i="1" smtClean="0">
                                  <a:solidFill>
                                    <a:schemeClr val="tx1"/>
                                  </a:solidFill>
                                  <a:latin typeface="Cambria Math"/>
                                </a:rPr>
                                <m:t>2</m:t>
                              </m:r>
                            </m:sup>
                          </m:sSup>
                          <m:r>
                            <a:rPr lang="en-US" sz="2000" b="0" i="1" smtClean="0">
                              <a:solidFill>
                                <a:schemeClr val="tx1"/>
                              </a:solidFill>
                              <a:latin typeface="Cambria Math"/>
                            </a:rPr>
                            <m:t>+7</m:t>
                          </m:r>
                          <m:r>
                            <a:rPr lang="en-US" sz="2000" b="0" i="1" smtClean="0">
                              <a:solidFill>
                                <a:schemeClr val="tx1"/>
                              </a:solidFill>
                              <a:latin typeface="Cambria Math"/>
                            </a:rPr>
                            <m:t>𝑥</m:t>
                          </m:r>
                        </m:e>
                      </m:d>
                      <m:r>
                        <a:rPr lang="en-US" sz="2000" b="0" i="1" smtClean="0">
                          <a:solidFill>
                            <a:schemeClr val="tx1"/>
                          </a:solidFill>
                          <a:latin typeface="Cambria Math"/>
                        </a:rPr>
                        <m:t>=</m:t>
                      </m:r>
                    </m:oMath>
                  </m:oMathPara>
                </a14:m>
                <a:endParaRPr lang="en-US" sz="2000" b="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i="1">
                          <a:solidFill>
                            <a:schemeClr val="tx1"/>
                          </a:solidFill>
                          <a:latin typeface="Cambria Math"/>
                        </a:rPr>
                        <m:t>2</m:t>
                      </m:r>
                      <m:sSup>
                        <m:sSupPr>
                          <m:ctrlPr>
                            <a:rPr lang="en-US" sz="2000" i="1">
                              <a:solidFill>
                                <a:schemeClr val="tx1"/>
                              </a:solidFill>
                              <a:latin typeface="Cambria Math"/>
                            </a:rPr>
                          </m:ctrlPr>
                        </m:sSupPr>
                        <m:e>
                          <m:r>
                            <a:rPr lang="en-US" sz="2000" i="1">
                              <a:solidFill>
                                <a:schemeClr val="tx1"/>
                              </a:solidFill>
                              <a:latin typeface="Cambria Math"/>
                            </a:rPr>
                            <m:t>𝑥</m:t>
                          </m:r>
                        </m:e>
                        <m:sup>
                          <m:r>
                            <a:rPr lang="en-US" sz="2000" i="1">
                              <a:solidFill>
                                <a:schemeClr val="tx1"/>
                              </a:solidFill>
                              <a:latin typeface="Cambria Math"/>
                            </a:rPr>
                            <m:t>2</m:t>
                          </m:r>
                        </m:sup>
                      </m:sSup>
                      <m:r>
                        <a:rPr lang="en-US" sz="2000" i="1">
                          <a:solidFill>
                            <a:schemeClr val="tx1"/>
                          </a:solidFill>
                          <a:latin typeface="Cambria Math"/>
                        </a:rPr>
                        <m:t>+11</m:t>
                      </m:r>
                      <m:r>
                        <a:rPr lang="en-US" sz="2000" i="1">
                          <a:solidFill>
                            <a:schemeClr val="tx1"/>
                          </a:solidFill>
                          <a:latin typeface="Cambria Math"/>
                        </a:rPr>
                        <m:t>𝑥</m:t>
                      </m:r>
                      <m:r>
                        <a:rPr lang="en-US" sz="2000" i="1">
                          <a:solidFill>
                            <a:schemeClr val="tx1"/>
                          </a:solidFill>
                          <a:latin typeface="Cambria Math"/>
                        </a:rPr>
                        <m:t>+8</m:t>
                      </m:r>
                      <m:r>
                        <a:rPr lang="en-US" sz="2000" i="1">
                          <a:solidFill>
                            <a:schemeClr val="tx1"/>
                          </a:solidFill>
                          <a:latin typeface="Cambria Math"/>
                        </a:rPr>
                        <m:t>𝑥</m:t>
                      </m:r>
                      <m:r>
                        <a:rPr lang="en-US" sz="2000" i="1">
                          <a:solidFill>
                            <a:schemeClr val="tx1"/>
                          </a:solidFill>
                          <a:latin typeface="Cambria Math"/>
                        </a:rPr>
                        <m:t>+44</m:t>
                      </m:r>
                      <m:r>
                        <a:rPr lang="en-US" sz="2000" b="0" i="0" smtClean="0">
                          <a:solidFill>
                            <a:schemeClr val="tx1"/>
                          </a:solidFill>
                          <a:latin typeface="Cambria Math"/>
                        </a:rPr>
                        <m:t>−2</m:t>
                      </m:r>
                      <m:sSup>
                        <m:sSupPr>
                          <m:ctrlPr>
                            <a:rPr lang="en-US" sz="2000" b="0" i="1" smtClean="0">
                              <a:solidFill>
                                <a:schemeClr val="tx1"/>
                              </a:solidFill>
                              <a:latin typeface="Cambria Math"/>
                            </a:rPr>
                          </m:ctrlPr>
                        </m:sSupPr>
                        <m:e>
                          <m:r>
                            <a:rPr lang="en-US" sz="2000" b="0" i="1" smtClean="0">
                              <a:solidFill>
                                <a:schemeClr val="tx1"/>
                              </a:solidFill>
                              <a:latin typeface="Cambria Math"/>
                            </a:rPr>
                            <m:t>𝑥</m:t>
                          </m:r>
                        </m:e>
                        <m:sup>
                          <m:r>
                            <a:rPr lang="en-US" sz="2000" b="0" i="1" smtClean="0">
                              <a:solidFill>
                                <a:schemeClr val="tx1"/>
                              </a:solidFill>
                              <a:latin typeface="Cambria Math"/>
                            </a:rPr>
                            <m:t>2</m:t>
                          </m:r>
                        </m:sup>
                      </m:sSup>
                      <m:r>
                        <a:rPr lang="en-US" sz="2000" b="0" i="1" smtClean="0">
                          <a:solidFill>
                            <a:schemeClr val="tx1"/>
                          </a:solidFill>
                          <a:latin typeface="Cambria Math"/>
                        </a:rPr>
                        <m:t>−7</m:t>
                      </m:r>
                      <m:r>
                        <a:rPr lang="en-US" sz="2000" b="0" i="1" smtClean="0">
                          <a:solidFill>
                            <a:schemeClr val="tx1"/>
                          </a:solidFill>
                          <a:latin typeface="Cambria Math"/>
                        </a:rPr>
                        <m:t>𝑥</m:t>
                      </m:r>
                      <m:r>
                        <a:rPr lang="en-US" sz="2000" b="0" i="1" smtClean="0">
                          <a:solidFill>
                            <a:schemeClr val="tx1"/>
                          </a:solidFill>
                          <a:latin typeface="Cambria Math"/>
                        </a:rPr>
                        <m:t>=</m:t>
                      </m:r>
                    </m:oMath>
                  </m:oMathPara>
                </a14:m>
                <a:endParaRPr lang="en-US" sz="2000" b="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i="1">
                          <a:solidFill>
                            <a:schemeClr val="tx1"/>
                          </a:solidFill>
                          <a:latin typeface="Cambria Math"/>
                        </a:rPr>
                        <m:t>2</m:t>
                      </m:r>
                      <m:sSup>
                        <m:sSupPr>
                          <m:ctrlPr>
                            <a:rPr lang="en-US" sz="2000" i="1">
                              <a:solidFill>
                                <a:schemeClr val="tx1"/>
                              </a:solidFill>
                              <a:latin typeface="Cambria Math"/>
                            </a:rPr>
                          </m:ctrlPr>
                        </m:sSupPr>
                        <m:e>
                          <m:r>
                            <a:rPr lang="en-US" sz="2000" i="1">
                              <a:solidFill>
                                <a:schemeClr val="tx1"/>
                              </a:solidFill>
                              <a:latin typeface="Cambria Math"/>
                            </a:rPr>
                            <m:t>𝑥</m:t>
                          </m:r>
                        </m:e>
                        <m:sup>
                          <m:r>
                            <a:rPr lang="en-US" sz="2000" i="1">
                              <a:solidFill>
                                <a:schemeClr val="tx1"/>
                              </a:solidFill>
                              <a:latin typeface="Cambria Math"/>
                            </a:rPr>
                            <m:t>2</m:t>
                          </m:r>
                        </m:sup>
                      </m:sSup>
                      <m:r>
                        <a:rPr lang="en-US" sz="2000">
                          <a:solidFill>
                            <a:schemeClr val="tx1"/>
                          </a:solidFill>
                          <a:latin typeface="Cambria Math"/>
                        </a:rPr>
                        <m:t>−2</m:t>
                      </m:r>
                      <m:sSup>
                        <m:sSupPr>
                          <m:ctrlPr>
                            <a:rPr lang="en-US" sz="2000" i="1">
                              <a:solidFill>
                                <a:schemeClr val="tx1"/>
                              </a:solidFill>
                              <a:latin typeface="Cambria Math"/>
                            </a:rPr>
                          </m:ctrlPr>
                        </m:sSupPr>
                        <m:e>
                          <m:r>
                            <a:rPr lang="en-US" sz="2000" i="1">
                              <a:solidFill>
                                <a:schemeClr val="tx1"/>
                              </a:solidFill>
                              <a:latin typeface="Cambria Math"/>
                            </a:rPr>
                            <m:t>𝑥</m:t>
                          </m:r>
                        </m:e>
                        <m:sup>
                          <m:r>
                            <a:rPr lang="en-US" sz="2000" i="1">
                              <a:solidFill>
                                <a:schemeClr val="tx1"/>
                              </a:solidFill>
                              <a:latin typeface="Cambria Math"/>
                            </a:rPr>
                            <m:t>2</m:t>
                          </m:r>
                        </m:sup>
                      </m:sSup>
                      <m:r>
                        <a:rPr lang="en-US" sz="2000" i="1">
                          <a:solidFill>
                            <a:schemeClr val="tx1"/>
                          </a:solidFill>
                          <a:latin typeface="Cambria Math"/>
                        </a:rPr>
                        <m:t>+11</m:t>
                      </m:r>
                      <m:r>
                        <a:rPr lang="en-US" sz="2000" i="1">
                          <a:solidFill>
                            <a:schemeClr val="tx1"/>
                          </a:solidFill>
                          <a:latin typeface="Cambria Math"/>
                        </a:rPr>
                        <m:t>𝑥</m:t>
                      </m:r>
                      <m:r>
                        <a:rPr lang="en-US" sz="2000" i="1">
                          <a:solidFill>
                            <a:schemeClr val="tx1"/>
                          </a:solidFill>
                          <a:latin typeface="Cambria Math"/>
                        </a:rPr>
                        <m:t>+8</m:t>
                      </m:r>
                      <m:r>
                        <a:rPr lang="en-US" sz="2000" i="1">
                          <a:solidFill>
                            <a:schemeClr val="tx1"/>
                          </a:solidFill>
                          <a:latin typeface="Cambria Math"/>
                        </a:rPr>
                        <m:t>𝑥</m:t>
                      </m:r>
                      <m:r>
                        <a:rPr lang="en-US" sz="2000" i="1">
                          <a:solidFill>
                            <a:schemeClr val="tx1"/>
                          </a:solidFill>
                          <a:latin typeface="Cambria Math"/>
                        </a:rPr>
                        <m:t>−7</m:t>
                      </m:r>
                      <m:r>
                        <a:rPr lang="en-US" sz="2000" i="1">
                          <a:solidFill>
                            <a:schemeClr val="tx1"/>
                          </a:solidFill>
                          <a:latin typeface="Cambria Math"/>
                        </a:rPr>
                        <m:t>𝑥</m:t>
                      </m:r>
                      <m:r>
                        <a:rPr lang="en-US" sz="2000" i="1">
                          <a:solidFill>
                            <a:schemeClr val="tx1"/>
                          </a:solidFill>
                          <a:latin typeface="Cambria Math"/>
                        </a:rPr>
                        <m:t>+44=</m:t>
                      </m:r>
                    </m:oMath>
                  </m:oMathPara>
                </a14:m>
                <a:endParaRPr lang="en-US" sz="2000" dirty="0" smtClean="0">
                  <a:solidFill>
                    <a:schemeClr val="tx1"/>
                  </a:solidFill>
                </a:endParaRPr>
              </a:p>
              <a:p>
                <a:pPr algn="l"/>
                <a14:m>
                  <m:oMathPara xmlns:m="http://schemas.openxmlformats.org/officeDocument/2006/math">
                    <m:oMathParaPr>
                      <m:jc m:val="left"/>
                    </m:oMathParaPr>
                    <m:oMath xmlns:m="http://schemas.openxmlformats.org/officeDocument/2006/math">
                      <m:r>
                        <a:rPr lang="en-US" sz="2000" b="0" i="1" smtClean="0">
                          <a:solidFill>
                            <a:schemeClr val="tx1"/>
                          </a:solidFill>
                          <a:latin typeface="Cambria Math"/>
                        </a:rPr>
                        <m:t>12</m:t>
                      </m:r>
                      <m:r>
                        <a:rPr lang="en-US" sz="2000" b="0" i="1" smtClean="0">
                          <a:solidFill>
                            <a:schemeClr val="tx1"/>
                          </a:solidFill>
                          <a:latin typeface="Cambria Math"/>
                        </a:rPr>
                        <m:t>𝑥</m:t>
                      </m:r>
                      <m:r>
                        <a:rPr lang="en-US" sz="2000" b="0" i="1" smtClean="0">
                          <a:solidFill>
                            <a:schemeClr val="tx1"/>
                          </a:solidFill>
                          <a:latin typeface="Cambria Math"/>
                        </a:rPr>
                        <m:t>+44</m:t>
                      </m:r>
                    </m:oMath>
                  </m:oMathPara>
                </a14:m>
                <a:endParaRPr lang="en-US" sz="20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800" t="-702"/>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52400" y="5715000"/>
            <a:ext cx="6521272" cy="307777"/>
          </a:xfrm>
          <a:prstGeom prst="rect">
            <a:avLst/>
          </a:prstGeom>
          <a:noFill/>
        </p:spPr>
        <p:txBody>
          <a:bodyPr wrap="none" rtlCol="0">
            <a:spAutoFit/>
          </a:bodyPr>
          <a:lstStyle/>
          <a:p>
            <a:r>
              <a:rPr lang="en-US" sz="1400" dirty="0" smtClean="0"/>
              <a:t>Adapted from </a:t>
            </a:r>
            <a:r>
              <a:rPr lang="en-US" sz="1400" i="1" dirty="0" smtClean="0"/>
              <a:t>Sophia.org </a:t>
            </a:r>
            <a:r>
              <a:rPr lang="en-US" sz="1400" dirty="0" smtClean="0"/>
              <a:t>Adding and Subtracting Polynomials in the Real World</a:t>
            </a:r>
            <a:endParaRPr lang="en-US" sz="1400" dirty="0"/>
          </a:p>
        </p:txBody>
      </p:sp>
    </p:spTree>
    <p:extLst>
      <p:ext uri="{BB962C8B-B14F-4D97-AF65-F5344CB8AC3E}">
        <p14:creationId xmlns:p14="http://schemas.microsoft.com/office/powerpoint/2010/main" val="26585014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3+2</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5+4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5+3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7</m:t>
                                  </m:r>
                                  <m:r>
                                    <a:rPr lang="en-US" sz="2800" b="0" i="1" smtClean="0">
                                      <a:solidFill>
                                        <a:schemeClr val="tx1"/>
                                      </a:solidFill>
                                      <a:latin typeface="Cambria Math"/>
                                    </a:rPr>
                                    <m:t>𝑖</m:t>
                                  </m:r>
                                </m:num>
                                <m:den>
                                  <m:r>
                                    <a:rPr lang="en-US" sz="2800" b="0" i="1" smtClean="0">
                                      <a:solidFill>
                                        <a:schemeClr val="tx1"/>
                                      </a:solidFill>
                                      <a:latin typeface="Cambria Math"/>
                                    </a:rPr>
                                    <m:t>2</m:t>
                                  </m:r>
                                </m:den>
                              </m:f>
                            </m:e>
                          </m:box>
                          <m:r>
                            <a:rPr lang="en-US" sz="2800" b="0" i="1" smtClean="0">
                              <a:solidFill>
                                <a:schemeClr val="tx1"/>
                              </a:solidFill>
                              <a:latin typeface="Cambria Math"/>
                            </a:rPr>
                            <m:t>)</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𝑖</m:t>
                                      </m:r>
                                    </m:num>
                                    <m:den>
                                      <m:r>
                                        <a:rPr lang="en-US" sz="2800" b="0" i="1" smtClean="0">
                                          <a:solidFill>
                                            <a:schemeClr val="tx1"/>
                                          </a:solidFill>
                                          <a:latin typeface="Cambria Math"/>
                                        </a:rPr>
                                        <m:t>2</m:t>
                                      </m:r>
                                    </m:den>
                                  </m:f>
                                </m:e>
                              </m:box>
                            </m:e>
                          </m:box>
                          <m:r>
                            <a:rPr lang="en-US" sz="2800" b="0" i="1" smtClean="0">
                              <a:solidFill>
                                <a:schemeClr val="tx1"/>
                              </a:solidFill>
                              <a:latin typeface="Cambria Math"/>
                            </a:rPr>
                            <m:t>)</m:t>
                          </m:r>
                        </m:e>
                        <m:sup>
                          <m:r>
                            <a:rPr lang="en-US" sz="2800" b="0" i="1" smtClean="0">
                              <a:solidFill>
                                <a:schemeClr val="tx1"/>
                              </a:solidFill>
                              <a:latin typeface="Cambria Math"/>
                            </a:rPr>
                            <m:t>2</m:t>
                          </m:r>
                        </m:sup>
                      </m:sSup>
                    </m:oMath>
                  </m:oMathPara>
                </a14:m>
                <a:endParaRPr lang="en-US" sz="280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m:t>
                      </m:r>
                      <m:r>
                        <a:rPr lang="en-US" sz="2800" b="0" i="1" smtClean="0">
                          <a:solidFill>
                            <a:schemeClr val="tx1"/>
                          </a:solidFill>
                          <a:latin typeface="Cambria Math"/>
                        </a:rPr>
                        <m:t>𝑖</m:t>
                      </m:r>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3</m:t>
                          </m:r>
                        </m:sup>
                      </m:sSup>
                    </m:oMath>
                  </m:oMathPara>
                </a14:m>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20101017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3+2</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3</m:t>
                      </m:r>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r>
                        <a:rPr lang="en-US" sz="2800" b="0" i="1" smtClean="0">
                          <a:solidFill>
                            <a:schemeClr val="tx1"/>
                          </a:solidFill>
                          <a:latin typeface="Cambria Math"/>
                        </a:rPr>
                        <m:t>+2</m:t>
                      </m:r>
                      <m:r>
                        <a:rPr lang="en-US" sz="2800" b="0" i="1" smtClean="0">
                          <a:solidFill>
                            <a:schemeClr val="tx1"/>
                          </a:solidFill>
                          <a:latin typeface="Cambria Math"/>
                        </a:rPr>
                        <m:t>𝑖</m:t>
                      </m:r>
                      <m:d>
                        <m:dPr>
                          <m:ctrlPr>
                            <a:rPr lang="en-US" sz="2800" b="0" i="1" smtClean="0">
                              <a:solidFill>
                                <a:schemeClr val="tx1"/>
                              </a:solidFill>
                              <a:latin typeface="Cambria Math"/>
                            </a:rPr>
                          </m:ctrlPr>
                        </m:dPr>
                        <m:e>
                          <m:r>
                            <a:rPr lang="en-US" sz="2800" b="0" i="1" smtClean="0">
                              <a:solidFill>
                                <a:schemeClr val="tx1"/>
                              </a:solidFill>
                              <a:latin typeface="Cambria Math"/>
                            </a:rPr>
                            <m:t>2−5</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6−15</m:t>
                      </m:r>
                      <m:r>
                        <a:rPr lang="en-US" sz="2800" b="0" i="1" smtClean="0">
                          <a:solidFill>
                            <a:schemeClr val="tx1"/>
                          </a:solidFill>
                          <a:latin typeface="Cambria Math"/>
                        </a:rPr>
                        <m:t>𝑖</m:t>
                      </m:r>
                      <m:r>
                        <a:rPr lang="en-US" sz="2800" b="0" i="1" smtClean="0">
                          <a:solidFill>
                            <a:schemeClr val="tx1"/>
                          </a:solidFill>
                          <a:latin typeface="Cambria Math"/>
                        </a:rPr>
                        <m:t>+4</m:t>
                      </m:r>
                      <m:r>
                        <a:rPr lang="en-US" sz="2800" b="0" i="1" smtClean="0">
                          <a:solidFill>
                            <a:schemeClr val="tx1"/>
                          </a:solidFill>
                          <a:latin typeface="Cambria Math"/>
                        </a:rPr>
                        <m:t>𝑖</m:t>
                      </m:r>
                      <m:r>
                        <a:rPr lang="en-US" sz="2800" b="0" i="1" smtClean="0">
                          <a:solidFill>
                            <a:schemeClr val="tx1"/>
                          </a:solidFill>
                          <a:latin typeface="Cambria Math"/>
                        </a:rPr>
                        <m:t>−10</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6−15</m:t>
                      </m:r>
                      <m:r>
                        <a:rPr lang="en-US" sz="2800" b="0" i="1" smtClean="0">
                          <a:solidFill>
                            <a:schemeClr val="tx1"/>
                          </a:solidFill>
                          <a:latin typeface="Cambria Math"/>
                        </a:rPr>
                        <m:t>𝑖</m:t>
                      </m:r>
                      <m:r>
                        <a:rPr lang="en-US" sz="2800" b="0" i="1" smtClean="0">
                          <a:solidFill>
                            <a:schemeClr val="tx1"/>
                          </a:solidFill>
                          <a:latin typeface="Cambria Math"/>
                        </a:rPr>
                        <m:t>+4</m:t>
                      </m:r>
                      <m:r>
                        <a:rPr lang="en-US" sz="2800" b="0" i="1" smtClean="0">
                          <a:solidFill>
                            <a:schemeClr val="tx1"/>
                          </a:solidFill>
                          <a:latin typeface="Cambria Math"/>
                        </a:rPr>
                        <m:t>𝑖</m:t>
                      </m:r>
                      <m:r>
                        <a:rPr lang="en-US" sz="2800" b="0" i="1" smtClean="0">
                          <a:solidFill>
                            <a:schemeClr val="tx1"/>
                          </a:solidFill>
                          <a:latin typeface="Cambria Math"/>
                        </a:rPr>
                        <m:t>+10=</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16−11</m:t>
                      </m:r>
                      <m:r>
                        <a:rPr lang="en-US" sz="2800" b="0" i="1" smtClean="0">
                          <a:solidFill>
                            <a:schemeClr val="tx1"/>
                          </a:solidFill>
                          <a:latin typeface="Cambria Math"/>
                        </a:rPr>
                        <m:t>𝑖</m:t>
                      </m:r>
                    </m:oMath>
                  </m:oMathPara>
                </a14:m>
                <a:endParaRPr lang="en-US" sz="2800" b="0" dirty="0" smtClean="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9917486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5+4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5+3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d>
                            <m:dPr>
                              <m:ctrlPr>
                                <a:rPr lang="en-US" sz="2800" b="0" i="1" smtClean="0">
                                  <a:solidFill>
                                    <a:schemeClr val="tx1"/>
                                  </a:solidFill>
                                  <a:latin typeface="Cambria Math"/>
                                </a:rPr>
                              </m:ctrlPr>
                            </m:dPr>
                            <m:e>
                              <m:r>
                                <a:rPr lang="en-US" sz="2800" b="0" i="1" smtClean="0">
                                  <a:solidFill>
                                    <a:schemeClr val="tx1"/>
                                  </a:solidFill>
                                  <a:latin typeface="Cambria Math"/>
                                </a:rPr>
                                <m:t>5+4</m:t>
                              </m:r>
                              <m:r>
                                <a:rPr lang="en-US" sz="2800" b="0" i="1" smtClean="0">
                                  <a:solidFill>
                                    <a:schemeClr val="tx1"/>
                                  </a:solidFill>
                                  <a:latin typeface="Cambria Math"/>
                                </a:rPr>
                                <m:t>𝑖</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5+3</m:t>
                              </m:r>
                              <m:r>
                                <a:rPr lang="en-US" sz="2800" b="0" i="1" smtClean="0">
                                  <a:solidFill>
                                    <a:schemeClr val="tx1"/>
                                  </a:solidFill>
                                  <a:latin typeface="Cambria Math"/>
                                </a:rPr>
                                <m:t>𝑖</m:t>
                              </m:r>
                            </m:e>
                          </m:d>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17−13</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17</m:t>
                      </m:r>
                      <m:r>
                        <a:rPr lang="en-US" sz="2800" b="0" i="1" smtClean="0">
                          <a:solidFill>
                            <a:schemeClr val="tx1"/>
                          </a:solidFill>
                          <a:latin typeface="Cambria Math"/>
                        </a:rPr>
                        <m:t>𝑖</m:t>
                      </m:r>
                      <m:r>
                        <a:rPr lang="en-US" sz="2800" b="0" i="1" smtClean="0">
                          <a:solidFill>
                            <a:schemeClr val="tx1"/>
                          </a:solidFill>
                          <a:latin typeface="Cambria Math"/>
                        </a:rPr>
                        <m:t>−13</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13+17</m:t>
                      </m:r>
                      <m:r>
                        <a:rPr lang="en-US" sz="2800" b="0" i="1" smtClean="0">
                          <a:solidFill>
                            <a:schemeClr val="tx1"/>
                          </a:solidFill>
                          <a:latin typeface="Cambria Math"/>
                        </a:rPr>
                        <m:t>𝑖</m:t>
                      </m:r>
                    </m:oMath>
                  </m:oMathPara>
                </a14:m>
                <a:endParaRPr lang="en-US" sz="2800" b="0" dirty="0" smtClean="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37275525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f>
                                <m:fPr>
                                  <m:ctrlPr>
                                    <a:rPr lang="en-US" sz="2800" b="0" i="1" smtClean="0">
                                      <a:solidFill>
                                        <a:schemeClr val="tx1"/>
                                      </a:solidFill>
                                      <a:latin typeface="Cambria Math"/>
                                    </a:rPr>
                                  </m:ctrlPr>
                                </m:fPr>
                                <m:num>
                                  <m:r>
                                    <a:rPr lang="en-US" sz="2800" b="0" i="1" smtClean="0">
                                      <a:solidFill>
                                        <a:schemeClr val="tx1"/>
                                      </a:solidFill>
                                      <a:latin typeface="Cambria Math"/>
                                    </a:rPr>
                                    <m:t>7</m:t>
                                  </m:r>
                                  <m:r>
                                    <a:rPr lang="en-US" sz="2800" b="0" i="1" smtClean="0">
                                      <a:solidFill>
                                        <a:schemeClr val="tx1"/>
                                      </a:solidFill>
                                      <a:latin typeface="Cambria Math"/>
                                    </a:rPr>
                                    <m:t>𝑖</m:t>
                                  </m:r>
                                </m:num>
                                <m:den>
                                  <m:r>
                                    <a:rPr lang="en-US" sz="2800" b="0" i="1" smtClean="0">
                                      <a:solidFill>
                                        <a:schemeClr val="tx1"/>
                                      </a:solidFill>
                                      <a:latin typeface="Cambria Math"/>
                                    </a:rPr>
                                    <m:t>2</m:t>
                                  </m:r>
                                </m:den>
                              </m:f>
                            </m:e>
                          </m:box>
                          <m:r>
                            <a:rPr lang="en-US" sz="2800" b="0" i="1" smtClean="0">
                              <a:solidFill>
                                <a:schemeClr val="tx1"/>
                              </a:solidFill>
                              <a:latin typeface="Cambria Math"/>
                            </a:rPr>
                            <m:t>)</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5</m:t>
                                  </m:r>
                                </m:num>
                                <m:den>
                                  <m:r>
                                    <a:rPr lang="en-US" sz="2800" b="0" i="1" smtClean="0">
                                      <a:solidFill>
                                        <a:schemeClr val="tx1"/>
                                      </a:solidFill>
                                      <a:latin typeface="Cambria Math"/>
                                    </a:rPr>
                                    <m:t>2</m:t>
                                  </m:r>
                                </m:den>
                              </m:f>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𝑖</m:t>
                                      </m:r>
                                    </m:num>
                                    <m:den>
                                      <m:r>
                                        <a:rPr lang="en-US" sz="2800" b="0" i="1" smtClean="0">
                                          <a:solidFill>
                                            <a:schemeClr val="tx1"/>
                                          </a:solidFill>
                                          <a:latin typeface="Cambria Math"/>
                                        </a:rPr>
                                        <m:t>2</m:t>
                                      </m:r>
                                    </m:den>
                                  </m:f>
                                </m:e>
                              </m:box>
                            </m:e>
                          </m:box>
                          <m:r>
                            <a:rPr lang="en-US" sz="2800" b="0" i="1" smtClean="0">
                              <a:solidFill>
                                <a:schemeClr val="tx1"/>
                              </a:solidFill>
                              <a:latin typeface="Cambria Math"/>
                            </a:rPr>
                            <m:t>)</m:t>
                          </m:r>
                        </m:e>
                        <m:sup>
                          <m:r>
                            <a:rPr lang="en-US" sz="2800" b="0" i="1" smtClean="0">
                              <a:solidFill>
                                <a:schemeClr val="tx1"/>
                              </a:solidFill>
                              <a:latin typeface="Cambria Math"/>
                            </a:rPr>
                            <m:t>2</m:t>
                          </m:r>
                        </m:sup>
                      </m:sSup>
                    </m:oMath>
                  </m:oMathPara>
                </a14:m>
                <a:endParaRPr lang="en-US" sz="280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25</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70</m:t>
                              </m:r>
                              <m:r>
                                <a:rPr lang="en-US" sz="2800" b="0" i="1" smtClean="0">
                                  <a:solidFill>
                                    <a:schemeClr val="tx1"/>
                                  </a:solidFill>
                                  <a:latin typeface="Cambria Math"/>
                                </a:rPr>
                                <m:t>𝑖</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49</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25</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10</m:t>
                              </m:r>
                              <m:r>
                                <a:rPr lang="en-US" sz="2800" b="0" i="1" smtClean="0">
                                  <a:solidFill>
                                    <a:schemeClr val="tx1"/>
                                  </a:solidFill>
                                  <a:latin typeface="Cambria Math"/>
                                </a:rPr>
                                <m:t>𝑖</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num>
                            <m:den>
                              <m:r>
                                <a:rPr lang="en-US" sz="2800" b="0" i="1" smtClean="0">
                                  <a:solidFill>
                                    <a:schemeClr val="tx1"/>
                                  </a:solidFill>
                                  <a:latin typeface="Cambria Math"/>
                                </a:rPr>
                                <m:t>4</m:t>
                              </m:r>
                            </m:den>
                          </m:f>
                        </m:e>
                      </m:box>
                      <m:r>
                        <a:rPr lang="en-US" sz="2800" b="0" i="1" smtClean="0">
                          <a:solidFill>
                            <a:schemeClr val="tx1"/>
                          </a:solidFill>
                          <a:latin typeface="Cambria Math"/>
                        </a:rPr>
                        <m:t>)</m:t>
                      </m:r>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box>
                        <m:boxPr>
                          <m:ctrlPr>
                            <a:rPr lang="en-US" sz="2800" i="1" smtClean="0">
                              <a:solidFill>
                                <a:schemeClr val="tx1"/>
                              </a:solidFill>
                              <a:latin typeface="Cambria Math"/>
                            </a:rPr>
                          </m:ctrlPr>
                        </m:boxPr>
                        <m:e>
                          <m:argPr>
                            <m:argSz m:val="-1"/>
                          </m:argPr>
                          <m:f>
                            <m:fPr>
                              <m:ctrlPr>
                                <a:rPr lang="en-US" sz="2800" i="1" smtClean="0">
                                  <a:solidFill>
                                    <a:schemeClr val="tx1"/>
                                  </a:solidFill>
                                  <a:latin typeface="Cambria Math"/>
                                </a:rPr>
                              </m:ctrlPr>
                            </m:fPr>
                            <m:num>
                              <m:r>
                                <a:rPr lang="en-US" sz="2800" b="0" i="1" smtClean="0">
                                  <a:solidFill>
                                    <a:schemeClr val="tx1"/>
                                  </a:solidFill>
                                  <a:latin typeface="Cambria Math"/>
                                </a:rPr>
                                <m:t>60</m:t>
                              </m:r>
                              <m:r>
                                <a:rPr lang="en-US" sz="2800" b="0" i="1" smtClean="0">
                                  <a:solidFill>
                                    <a:schemeClr val="tx1"/>
                                  </a:solidFill>
                                  <a:latin typeface="Cambria Math"/>
                                </a:rPr>
                                <m:t>𝑖</m:t>
                              </m:r>
                            </m:num>
                            <m:den>
                              <m:r>
                                <a:rPr lang="en-US" sz="2800" b="0" i="1" smtClean="0">
                                  <a:solidFill>
                                    <a:schemeClr val="tx1"/>
                                  </a:solidFill>
                                  <a:latin typeface="Cambria Math"/>
                                </a:rPr>
                                <m:t>4</m:t>
                              </m:r>
                            </m:den>
                          </m:f>
                        </m:e>
                      </m:box>
                      <m:r>
                        <a:rPr lang="en-US" sz="2800" b="0" i="1" smtClean="0">
                          <a:solidFill>
                            <a:schemeClr val="tx1"/>
                          </a:solidFill>
                          <a:latin typeface="Cambria Math"/>
                        </a:rPr>
                        <m:t>+</m:t>
                      </m:r>
                      <m:box>
                        <m:boxPr>
                          <m:ctrlPr>
                            <a:rPr lang="en-US" sz="2800" b="0" i="1" smtClean="0">
                              <a:solidFill>
                                <a:schemeClr val="tx1"/>
                              </a:solidFill>
                              <a:latin typeface="Cambria Math"/>
                            </a:rPr>
                          </m:ctrlPr>
                        </m:boxPr>
                        <m:e>
                          <m:argPr>
                            <m:argSz m:val="-1"/>
                          </m:argPr>
                          <m:f>
                            <m:fPr>
                              <m:ctrlPr>
                                <a:rPr lang="en-US" sz="2800" b="0" i="1" smtClean="0">
                                  <a:solidFill>
                                    <a:schemeClr val="tx1"/>
                                  </a:solidFill>
                                  <a:latin typeface="Cambria Math"/>
                                </a:rPr>
                              </m:ctrlPr>
                            </m:fPr>
                            <m:num>
                              <m:r>
                                <a:rPr lang="en-US" sz="2800" b="0" i="1" smtClean="0">
                                  <a:solidFill>
                                    <a:schemeClr val="tx1"/>
                                  </a:solidFill>
                                  <a:latin typeface="Cambria Math"/>
                                </a:rPr>
                                <m:t>48</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num>
                            <m:den>
                              <m:r>
                                <a:rPr lang="en-US" sz="2800" b="0" i="1" smtClean="0">
                                  <a:solidFill>
                                    <a:schemeClr val="tx1"/>
                                  </a:solidFill>
                                  <a:latin typeface="Cambria Math"/>
                                </a:rPr>
                                <m:t>4</m:t>
                              </m:r>
                            </m:den>
                          </m:f>
                        </m:e>
                      </m:box>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15</m:t>
                      </m:r>
                      <m:r>
                        <a:rPr lang="en-US" sz="2800" b="0" i="1" smtClean="0">
                          <a:solidFill>
                            <a:schemeClr val="tx1"/>
                          </a:solidFill>
                          <a:latin typeface="Cambria Math"/>
                        </a:rPr>
                        <m:t>𝑖</m:t>
                      </m:r>
                      <m:r>
                        <a:rPr lang="en-US" sz="2800" b="0" i="1" smtClean="0">
                          <a:solidFill>
                            <a:schemeClr val="tx1"/>
                          </a:solidFill>
                          <a:latin typeface="Cambria Math"/>
                        </a:rPr>
                        <m:t>+12</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oMath>
                  </m:oMathPara>
                </a14:m>
                <a:endParaRPr lang="en-US" sz="2800" b="0" dirty="0" smtClean="0">
                  <a:solidFill>
                    <a:schemeClr val="tx1"/>
                  </a:solidFill>
                </a:endParaRPr>
              </a:p>
              <a:p>
                <a:pPr algn="l"/>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−12+15</m:t>
                      </m:r>
                      <m:r>
                        <a:rPr lang="en-US" sz="2800" b="0" i="1" smtClean="0">
                          <a:solidFill>
                            <a:schemeClr val="tx1"/>
                          </a:solidFill>
                          <a:latin typeface="Cambria Math"/>
                        </a:rPr>
                        <m:t>𝑖</m:t>
                      </m:r>
                    </m:oMath>
                  </m:oMathPara>
                </a14:m>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40871705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m:t>
                          </m:r>
                          <m:r>
                            <a:rPr lang="en-US" sz="2800" b="0" i="1" smtClean="0">
                              <a:solidFill>
                                <a:schemeClr val="tx1"/>
                              </a:solidFill>
                              <a:latin typeface="Cambria Math"/>
                            </a:rPr>
                            <m:t>𝑖</m:t>
                          </m:r>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d>
                        <m:dPr>
                          <m:ctrlPr>
                            <a:rPr lang="en-US" sz="2800" b="0" i="1" smtClean="0">
                              <a:solidFill>
                                <a:schemeClr val="tx1"/>
                              </a:solidFill>
                              <a:latin typeface="Cambria Math"/>
                            </a:rPr>
                          </m:ctrlPr>
                        </m:dPr>
                        <m:e>
                          <m:r>
                            <a:rPr lang="en-US" sz="2800" b="0" i="1" smtClean="0">
                              <a:solidFill>
                                <a:schemeClr val="tx1"/>
                              </a:solidFill>
                              <a:latin typeface="Cambria Math"/>
                            </a:rPr>
                            <m:t>1−</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e>
                      </m:d>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2</m:t>
                      </m:r>
                      <m:d>
                        <m:dPr>
                          <m:ctrlPr>
                            <a:rPr lang="en-US" sz="2800" b="0" i="1" smtClean="0">
                              <a:solidFill>
                                <a:schemeClr val="tx1"/>
                              </a:solidFill>
                              <a:latin typeface="Cambria Math"/>
                            </a:rPr>
                          </m:ctrlPr>
                        </m:dPr>
                        <m:e>
                          <m:r>
                            <a:rPr lang="en-US" sz="2800" b="0" i="1" smtClean="0">
                              <a:solidFill>
                                <a:schemeClr val="tx1"/>
                              </a:solidFill>
                              <a:latin typeface="Cambria Math"/>
                            </a:rPr>
                            <m:t>13−4</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26−8</m:t>
                      </m:r>
                      <m:r>
                        <a:rPr lang="en-US" sz="2800" b="0" i="1" smtClean="0">
                          <a:solidFill>
                            <a:schemeClr val="tx1"/>
                          </a:solidFill>
                          <a:latin typeface="Cambria Math"/>
                        </a:rPr>
                        <m:t>𝑖</m:t>
                      </m:r>
                    </m:oMath>
                  </m:oMathPara>
                </a14:m>
                <a:endParaRPr lang="en-US" sz="2800" b="0" dirty="0" smtClean="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16783267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Rewrite each of the following expressions involving complex numbers in the form </a:t>
                </a:r>
                <a14:m>
                  <m:oMath xmlns:m="http://schemas.openxmlformats.org/officeDocument/2006/math">
                    <m:r>
                      <a:rPr lang="en-US" sz="2800" b="0" i="1" smtClean="0">
                        <a:solidFill>
                          <a:schemeClr val="tx1"/>
                        </a:solidFill>
                        <a:latin typeface="Cambria Math"/>
                      </a:rPr>
                      <m:t>𝑎</m:t>
                    </m:r>
                    <m:r>
                      <a:rPr lang="en-US" sz="2800" b="0" i="1" smtClean="0">
                        <a:solidFill>
                          <a:schemeClr val="tx1"/>
                        </a:solidFill>
                        <a:latin typeface="Cambria Math"/>
                      </a:rPr>
                      <m:t>+</m:t>
                    </m:r>
                    <m:r>
                      <a:rPr lang="en-US" sz="2800" b="0" i="1" smtClean="0">
                        <a:solidFill>
                          <a:schemeClr val="tx1"/>
                        </a:solidFill>
                        <a:latin typeface="Cambria Math"/>
                      </a:rPr>
                      <m:t>𝑏𝑖</m:t>
                    </m:r>
                  </m:oMath>
                </a14:m>
                <a:r>
                  <a:rPr lang="en-US" sz="2000" dirty="0" smtClean="0">
                    <a:solidFill>
                      <a:schemeClr val="tx1"/>
                    </a:solidFill>
                  </a:rPr>
                  <a:t> </a:t>
                </a:r>
                <a:r>
                  <a:rPr lang="en-US" sz="2800" dirty="0" smtClean="0">
                    <a:solidFill>
                      <a:schemeClr val="tx1"/>
                    </a:solidFill>
                  </a:rPr>
                  <a:t>where </a:t>
                </a:r>
                <a14:m>
                  <m:oMath xmlns:m="http://schemas.openxmlformats.org/officeDocument/2006/math">
                    <m:r>
                      <a:rPr lang="en-US" sz="2800" b="0" i="1" smtClean="0">
                        <a:solidFill>
                          <a:schemeClr val="tx1"/>
                        </a:solidFill>
                        <a:latin typeface="Cambria Math"/>
                      </a:rPr>
                      <m:t>𝑎</m:t>
                    </m:r>
                  </m:oMath>
                </a14:m>
                <a:r>
                  <a:rPr lang="en-US" sz="2800" dirty="0" smtClean="0">
                    <a:solidFill>
                      <a:schemeClr val="tx1"/>
                    </a:solidFill>
                  </a:rPr>
                  <a:t> and </a:t>
                </a:r>
                <a14:m>
                  <m:oMath xmlns:m="http://schemas.openxmlformats.org/officeDocument/2006/math">
                    <m:r>
                      <a:rPr lang="en-US" sz="2800" b="0" i="1" smtClean="0">
                        <a:solidFill>
                          <a:schemeClr val="tx1"/>
                        </a:solidFill>
                        <a:latin typeface="Cambria Math"/>
                      </a:rPr>
                      <m:t>𝑏</m:t>
                    </m:r>
                  </m:oMath>
                </a14:m>
                <a:r>
                  <a:rPr lang="en-US" sz="2800" dirty="0" smtClean="0">
                    <a:solidFill>
                      <a:schemeClr val="tx1"/>
                    </a:solidFill>
                  </a:rPr>
                  <a:t> are real numbers.</a:t>
                </a:r>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m:t>
                      </m:r>
                      <m:r>
                        <a:rPr lang="en-US" sz="2800" b="0" i="1" smtClean="0">
                          <a:solidFill>
                            <a:schemeClr val="tx1"/>
                          </a:solidFill>
                          <a:latin typeface="Cambria Math"/>
                        </a:rPr>
                        <m:t>𝑖</m:t>
                      </m:r>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2</m:t>
                          </m:r>
                        </m:sup>
                      </m:sSup>
                      <m:r>
                        <a:rPr lang="en-US" sz="2800" b="0" i="1" smtClean="0">
                          <a:solidFill>
                            <a:schemeClr val="tx1"/>
                          </a:solidFill>
                          <a:latin typeface="Cambria Math"/>
                        </a:rPr>
                        <m:t>+</m:t>
                      </m:r>
                      <m:sSup>
                        <m:sSupPr>
                          <m:ctrlPr>
                            <a:rPr lang="en-US" sz="2800" b="0" i="1" smtClean="0">
                              <a:solidFill>
                                <a:schemeClr val="tx1"/>
                              </a:solidFill>
                              <a:latin typeface="Cambria Math"/>
                            </a:rPr>
                          </m:ctrlPr>
                        </m:sSupPr>
                        <m:e>
                          <m:r>
                            <a:rPr lang="en-US" sz="2800" b="0" i="1" smtClean="0">
                              <a:solidFill>
                                <a:schemeClr val="tx1"/>
                              </a:solidFill>
                              <a:latin typeface="Cambria Math"/>
                            </a:rPr>
                            <m:t>𝑖</m:t>
                          </m:r>
                        </m:e>
                        <m:sup>
                          <m:r>
                            <a:rPr lang="en-US" sz="2800" b="0" i="1" smtClean="0">
                              <a:solidFill>
                                <a:schemeClr val="tx1"/>
                              </a:solidFill>
                              <a:latin typeface="Cambria Math"/>
                            </a:rPr>
                            <m:t>3</m:t>
                          </m:r>
                        </m:sup>
                      </m:sSup>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1+</m:t>
                      </m:r>
                      <m:r>
                        <a:rPr lang="en-US" sz="2800" b="0" i="1" smtClean="0">
                          <a:solidFill>
                            <a:schemeClr val="tx1"/>
                          </a:solidFill>
                          <a:latin typeface="Cambria Math"/>
                        </a:rPr>
                        <m:t>𝑖</m:t>
                      </m:r>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−1</m:t>
                          </m:r>
                        </m:e>
                      </m:d>
                      <m:r>
                        <a:rPr lang="en-US" sz="2800" b="0" i="1" smtClean="0">
                          <a:solidFill>
                            <a:schemeClr val="tx1"/>
                          </a:solidFill>
                          <a:latin typeface="Cambria Math"/>
                        </a:rPr>
                        <m:t>+</m:t>
                      </m:r>
                      <m:d>
                        <m:dPr>
                          <m:ctrlPr>
                            <a:rPr lang="en-US" sz="2800" b="0" i="1" smtClean="0">
                              <a:solidFill>
                                <a:schemeClr val="tx1"/>
                              </a:solidFill>
                              <a:latin typeface="Cambria Math"/>
                            </a:rPr>
                          </m:ctrlPr>
                        </m:dPr>
                        <m:e>
                          <m:r>
                            <a:rPr lang="en-US" sz="2800" b="0" i="1" smtClean="0">
                              <a:solidFill>
                                <a:schemeClr val="tx1"/>
                              </a:solidFill>
                              <a:latin typeface="Cambria Math"/>
                            </a:rPr>
                            <m:t>−</m:t>
                          </m:r>
                          <m:r>
                            <a:rPr lang="en-US" sz="2800" b="0" i="1" smtClean="0">
                              <a:solidFill>
                                <a:schemeClr val="tx1"/>
                              </a:solidFill>
                              <a:latin typeface="Cambria Math"/>
                            </a:rPr>
                            <m:t>𝑖</m:t>
                          </m:r>
                        </m:e>
                      </m:d>
                      <m:r>
                        <a:rPr lang="en-US" sz="2800" b="0" i="1" smtClean="0">
                          <a:solidFill>
                            <a:schemeClr val="tx1"/>
                          </a:solidFill>
                          <a:latin typeface="Cambria Math"/>
                        </a:rPr>
                        <m:t>=</m:t>
                      </m:r>
                    </m:oMath>
                  </m:oMathPara>
                </a14:m>
                <a:endParaRPr lang="en-US" sz="2800" b="0" dirty="0" smtClean="0">
                  <a:solidFill>
                    <a:schemeClr val="tx1"/>
                  </a:solidFill>
                </a:endParaRPr>
              </a:p>
              <a:p>
                <a:pPr algn="l">
                  <a:lnSpc>
                    <a:spcPct val="150000"/>
                  </a:lnSpc>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a:rPr>
                        <m:t>0</m:t>
                      </m:r>
                    </m:oMath>
                  </m:oMathPara>
                </a14:m>
                <a:endParaRPr lang="en-US" sz="2800" dirty="0">
                  <a:solidFill>
                    <a:schemeClr val="tx1"/>
                  </a:solidFill>
                </a:endParaRPr>
              </a:p>
              <a:p>
                <a:pPr algn="l"/>
                <a:endParaRPr lang="en-US" sz="2800" dirty="0" smtClean="0">
                  <a:solidFill>
                    <a:schemeClr val="tx1"/>
                  </a:solidFill>
                </a:endParaRP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81000" y="1295400"/>
                <a:ext cx="8382000" cy="4343400"/>
              </a:xfrm>
              <a:blipFill rotWithShape="1">
                <a:blip r:embed="rId3"/>
                <a:stretch>
                  <a:fillRect l="-1527" t="-1404"/>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152400" y="5715000"/>
            <a:ext cx="7402732"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N-CN, A-SSE Computations With Complex Numbers</a:t>
            </a:r>
            <a:endParaRPr lang="en-US" sz="1400" dirty="0"/>
          </a:p>
        </p:txBody>
      </p:sp>
    </p:spTree>
    <p:extLst>
      <p:ext uri="{BB962C8B-B14F-4D97-AF65-F5344CB8AC3E}">
        <p14:creationId xmlns:p14="http://schemas.microsoft.com/office/powerpoint/2010/main" val="2979504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371600"/>
            <a:ext cx="8915400" cy="2362200"/>
          </a:xfrm>
        </p:spPr>
        <p:txBody>
          <a:bodyPr/>
          <a:lstStyle/>
          <a:p>
            <a:pPr lvl="1" algn="l">
              <a:buFont typeface="Arial" pitchFamily="34" charset="0"/>
              <a:buChar char="•"/>
            </a:pPr>
            <a:r>
              <a:rPr lang="en-US" sz="3000" dirty="0">
                <a:solidFill>
                  <a:schemeClr val="tx1"/>
                </a:solidFill>
              </a:rPr>
              <a:t> </a:t>
            </a:r>
            <a:r>
              <a:rPr lang="en-US" sz="3000" dirty="0" smtClean="0">
                <a:solidFill>
                  <a:schemeClr val="tx1"/>
                </a:solidFill>
              </a:rPr>
              <a:t>The big idea of Unit 4</a:t>
            </a:r>
          </a:p>
          <a:p>
            <a:pPr lvl="1" algn="l">
              <a:buFont typeface="Arial" pitchFamily="34" charset="0"/>
              <a:buChar char="•"/>
            </a:pPr>
            <a:r>
              <a:rPr lang="en-US" sz="3000" dirty="0" smtClean="0">
                <a:solidFill>
                  <a:schemeClr val="tx1"/>
                </a:solidFill>
              </a:rPr>
              <a:t> Incorporating Standards for Mathematical Practice</a:t>
            </a:r>
            <a:endParaRPr lang="en-US" sz="2600" dirty="0" smtClean="0">
              <a:solidFill>
                <a:schemeClr val="tx1"/>
              </a:solidFill>
            </a:endParaRP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2895600"/>
            <a:ext cx="4000500" cy="2667000"/>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39573477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7620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Released Items</a:t>
            </a:r>
            <a:endParaRPr lang="en-US" dirty="0"/>
          </a:p>
        </p:txBody>
      </p:sp>
      <p:sp>
        <p:nvSpPr>
          <p:cNvPr id="3" name="Content Placeholder 2"/>
          <p:cNvSpPr>
            <a:spLocks noGrp="1"/>
          </p:cNvSpPr>
          <p:nvPr>
            <p:ph idx="1"/>
          </p:nvPr>
        </p:nvSpPr>
        <p:spPr>
          <a:xfrm>
            <a:off x="304800" y="1371600"/>
            <a:ext cx="8686800" cy="4449763"/>
          </a:xfrm>
        </p:spPr>
        <p:txBody>
          <a:bodyPr/>
          <a:lstStyle/>
          <a:p>
            <a:pPr marL="0" indent="0">
              <a:buNone/>
            </a:pPr>
            <a:r>
              <a:rPr lang="en-US" sz="2400" dirty="0"/>
              <a:t>We have posted a set of released </a:t>
            </a:r>
            <a:r>
              <a:rPr lang="en-US" sz="2400" dirty="0" smtClean="0"/>
              <a:t>[…] </a:t>
            </a:r>
            <a:r>
              <a:rPr lang="en-US" sz="2400" dirty="0"/>
              <a:t>EOCT items to the </a:t>
            </a:r>
            <a:r>
              <a:rPr lang="en-US" sz="2400" dirty="0" err="1"/>
              <a:t>GaDOE</a:t>
            </a:r>
            <a:r>
              <a:rPr lang="en-US" sz="2400" dirty="0"/>
              <a:t> website.  In addition to the item booklet itself, you will find commentary and field test performance </a:t>
            </a:r>
            <a:r>
              <a:rPr lang="en-US" sz="2400" dirty="0" smtClean="0"/>
              <a:t>data. […]</a:t>
            </a:r>
            <a:r>
              <a:rPr lang="en-US" sz="2400" dirty="0"/>
              <a:t>  The items are posted on the EOCT webpage, under the link 'EOCT Resources.'  A direct link to this webpage is provided below.  Please scroll down the page and look under the heading 'Other Documents and Resources.'  </a:t>
            </a:r>
            <a:r>
              <a:rPr lang="en-US" sz="2400" dirty="0" smtClean="0"/>
              <a:t>[…]</a:t>
            </a:r>
          </a:p>
          <a:p>
            <a:pPr marL="0" indent="0">
              <a:buNone/>
            </a:pPr>
            <a:endParaRPr lang="en-US" sz="1000" dirty="0"/>
          </a:p>
          <a:p>
            <a:pPr marL="0" indent="0">
              <a:buNone/>
            </a:pPr>
            <a:r>
              <a:rPr lang="en-US" sz="2000" dirty="0"/>
              <a:t> </a:t>
            </a:r>
            <a:r>
              <a:rPr lang="en-US" sz="2000" u="sng" dirty="0" smtClean="0">
                <a:hlinkClick r:id="rId3"/>
              </a:rPr>
              <a:t>http</a:t>
            </a:r>
            <a:r>
              <a:rPr lang="en-US" sz="2000" u="sng" dirty="0">
                <a:hlinkClick r:id="rId3"/>
              </a:rPr>
              <a:t>://www.gadoe.org/Curriculum-Instruction-and-Assessment/Assessment/Pages/EOCT-Resources.aspx</a:t>
            </a:r>
            <a:endParaRPr lang="en-US" sz="2000" dirty="0"/>
          </a:p>
          <a:p>
            <a:pPr marL="0" indent="0">
              <a:buNone/>
            </a:pPr>
            <a:endParaRPr lang="en-US" sz="1000" i="1" dirty="0" smtClean="0"/>
          </a:p>
          <a:p>
            <a:pPr marL="0" indent="0">
              <a:buNone/>
            </a:pPr>
            <a:r>
              <a:rPr lang="en-US" sz="1600" i="1" dirty="0"/>
              <a:t>~ Dr. </a:t>
            </a:r>
            <a:r>
              <a:rPr lang="en-US" sz="1600" i="1" dirty="0" smtClean="0"/>
              <a:t>Melissa Fincher, Associate Superintendent for Assessment and Accountability</a:t>
            </a:r>
            <a:endParaRPr lang="en-US" sz="1600" i="1" dirty="0"/>
          </a:p>
          <a:p>
            <a:pPr marL="0" indent="0">
              <a:buNone/>
            </a:pPr>
            <a:r>
              <a:rPr lang="en-US" sz="1600" i="1" dirty="0"/>
              <a:t>(excerpt from </a:t>
            </a:r>
            <a:r>
              <a:rPr lang="en-US" sz="1600" i="1" dirty="0" smtClean="0"/>
              <a:t>an email sent to K-12 Assessment Directors </a:t>
            </a:r>
            <a:r>
              <a:rPr lang="en-US" sz="1600" i="1" dirty="0"/>
              <a:t>from Dr. </a:t>
            </a:r>
            <a:r>
              <a:rPr lang="en-US" sz="1600" i="1" dirty="0" smtClean="0"/>
              <a:t>Fincher)</a:t>
            </a:r>
            <a:endParaRPr lang="en-US" sz="1600" i="1" dirty="0"/>
          </a:p>
          <a:p>
            <a:pPr marL="0" indent="0">
              <a:buNone/>
            </a:pPr>
            <a:endParaRPr lang="en-US" sz="2400" i="1" dirty="0"/>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67363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7620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Released Items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TextBox 4"/>
              <p:cNvSpPr txBox="1"/>
              <p:nvPr/>
            </p:nvSpPr>
            <p:spPr>
              <a:xfrm>
                <a:off x="762000" y="1600200"/>
                <a:ext cx="7620000" cy="3381760"/>
              </a:xfrm>
              <a:prstGeom prst="rect">
                <a:avLst/>
              </a:prstGeom>
              <a:noFill/>
            </p:spPr>
            <p:txBody>
              <a:bodyPr wrap="square" rtlCol="0">
                <a:spAutoFit/>
              </a:bodyPr>
              <a:lstStyle/>
              <a:p>
                <a:r>
                  <a:rPr lang="en-US" b="1" dirty="0" smtClean="0">
                    <a:latin typeface="+mn-lt"/>
                  </a:rPr>
                  <a:t>Which statement is true about this expression?</a:t>
                </a:r>
              </a:p>
              <a:p>
                <a:endParaRPr lang="en-US" dirty="0">
                  <a:latin typeface="+mn-lt"/>
                </a:endParaRPr>
              </a:p>
              <a:p>
                <a:pPr/>
                <a14:m>
                  <m:oMathPara xmlns:m="http://schemas.openxmlformats.org/officeDocument/2006/math">
                    <m:oMathParaPr>
                      <m:jc m:val="centerGroup"/>
                    </m:oMathParaPr>
                    <m:oMath xmlns:m="http://schemas.openxmlformats.org/officeDocument/2006/math">
                      <m:rad>
                        <m:radPr>
                          <m:degHide m:val="on"/>
                          <m:ctrlPr>
                            <a:rPr lang="en-US" i="1" smtClean="0">
                              <a:latin typeface="Cambria Math"/>
                            </a:rPr>
                          </m:ctrlPr>
                        </m:radPr>
                        <m:deg/>
                        <m:e>
                          <m:r>
                            <a:rPr lang="en-US" b="0" i="1" smtClean="0">
                              <a:latin typeface="Cambria Math"/>
                            </a:rPr>
                            <m:t>5</m:t>
                          </m:r>
                        </m:e>
                      </m:rad>
                      <m:d>
                        <m:dPr>
                          <m:ctrlPr>
                            <a:rPr lang="en-US" i="1" smtClean="0">
                              <a:latin typeface="Cambria Math"/>
                            </a:rPr>
                          </m:ctrlPr>
                        </m:dPr>
                        <m:e>
                          <m:r>
                            <a:rPr lang="en-US" b="0" i="1" smtClean="0">
                              <a:latin typeface="Cambria Math"/>
                            </a:rPr>
                            <m:t>3+</m:t>
                          </m:r>
                          <m:rad>
                            <m:radPr>
                              <m:degHide m:val="on"/>
                              <m:ctrlPr>
                                <a:rPr lang="en-US" b="0" i="1" smtClean="0">
                                  <a:latin typeface="Cambria Math"/>
                                </a:rPr>
                              </m:ctrlPr>
                            </m:radPr>
                            <m:deg/>
                            <m:e>
                              <m:r>
                                <a:rPr lang="en-US" b="0" i="1" smtClean="0">
                                  <a:latin typeface="Cambria Math"/>
                                </a:rPr>
                                <m:t>4</m:t>
                              </m:r>
                            </m:e>
                          </m:rad>
                        </m:e>
                      </m:d>
                      <m:r>
                        <a:rPr lang="en-US" b="0" i="1" smtClean="0">
                          <a:latin typeface="Cambria Math"/>
                        </a:rPr>
                        <m:t>+</m:t>
                      </m:r>
                      <m:f>
                        <m:fPr>
                          <m:ctrlPr>
                            <a:rPr lang="en-US" b="0" i="1" smtClean="0">
                              <a:latin typeface="Cambria Math"/>
                            </a:rPr>
                          </m:ctrlPr>
                        </m:fPr>
                        <m:num>
                          <m:r>
                            <a:rPr lang="en-US" b="0" i="1" smtClean="0">
                              <a:latin typeface="Cambria Math"/>
                            </a:rPr>
                            <m:t>4</m:t>
                          </m:r>
                        </m:num>
                        <m:den>
                          <m:r>
                            <a:rPr lang="en-US" b="0" i="1" smtClean="0">
                              <a:latin typeface="Cambria Math"/>
                            </a:rPr>
                            <m:t>5</m:t>
                          </m:r>
                        </m:den>
                      </m:f>
                    </m:oMath>
                  </m:oMathPara>
                </a14:m>
                <a:endParaRPr lang="en-US" dirty="0" smtClean="0">
                  <a:latin typeface="+mn-lt"/>
                </a:endParaRPr>
              </a:p>
              <a:p>
                <a:endParaRPr lang="en-US" dirty="0">
                  <a:latin typeface="+mn-lt"/>
                </a:endParaRPr>
              </a:p>
              <a:p>
                <a:r>
                  <a:rPr lang="en-US" dirty="0" smtClean="0">
                    <a:latin typeface="+mn-lt"/>
                  </a:rPr>
                  <a:t>A     It is rational because it is the sum of two irrational numbers.</a:t>
                </a:r>
              </a:p>
              <a:p>
                <a:endParaRPr lang="en-US" dirty="0" smtClean="0">
                  <a:latin typeface="+mn-lt"/>
                </a:endParaRPr>
              </a:p>
              <a:p>
                <a:r>
                  <a:rPr lang="en-US" dirty="0" smtClean="0">
                    <a:latin typeface="+mn-lt"/>
                  </a:rPr>
                  <a:t>B     It is irrational because it is the sum of two irrational numbers.</a:t>
                </a:r>
              </a:p>
              <a:p>
                <a:endParaRPr lang="en-US" dirty="0" smtClean="0">
                  <a:latin typeface="+mn-lt"/>
                </a:endParaRPr>
              </a:p>
              <a:p>
                <a:r>
                  <a:rPr lang="en-US" dirty="0" smtClean="0">
                    <a:latin typeface="+mn-lt"/>
                  </a:rPr>
                  <a:t>C     It is rational because it is the sum of a rational number and an irrational number.</a:t>
                </a:r>
              </a:p>
              <a:p>
                <a:endParaRPr lang="en-US" dirty="0" smtClean="0">
                  <a:latin typeface="+mn-lt"/>
                </a:endParaRPr>
              </a:p>
              <a:p>
                <a:r>
                  <a:rPr lang="en-US" dirty="0" smtClean="0">
                    <a:latin typeface="+mn-lt"/>
                  </a:rPr>
                  <a:t>D     It is irrational because it is the sum of a rational number and an irrational number.</a:t>
                </a:r>
                <a:endParaRPr lang="en-US" dirty="0">
                  <a:latin typeface="+mn-lt"/>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762000" y="1600200"/>
                <a:ext cx="7620000" cy="3381760"/>
              </a:xfrm>
              <a:prstGeom prst="rect">
                <a:avLst/>
              </a:prstGeom>
              <a:blipFill rotWithShape="1">
                <a:blip r:embed="rId4"/>
                <a:stretch>
                  <a:fillRect l="-640" t="-722" b="-1986"/>
                </a:stretch>
              </a:blipFill>
            </p:spPr>
            <p:txBody>
              <a:bodyPr/>
              <a:lstStyle/>
              <a:p>
                <a:r>
                  <a:rPr lang="en-US">
                    <a:noFill/>
                  </a:rPr>
                  <a:t> </a:t>
                </a:r>
              </a:p>
            </p:txBody>
          </p:sp>
        </mc:Fallback>
      </mc:AlternateContent>
    </p:spTree>
    <p:extLst>
      <p:ext uri="{BB962C8B-B14F-4D97-AF65-F5344CB8AC3E}">
        <p14:creationId xmlns:p14="http://schemas.microsoft.com/office/powerpoint/2010/main" val="16448470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762000"/>
          </a:xfrm>
          <a:solidFill>
            <a:schemeClr val="bg2">
              <a:lumMod val="75000"/>
            </a:schemeClr>
          </a:solidFill>
          <a:effectLst/>
          <a:scene3d>
            <a:camera prst="orthographicFront"/>
            <a:lightRig rig="threePt" dir="t"/>
          </a:scene3d>
          <a:sp3d>
            <a:bevelT w="165100" prst="coolSlant"/>
          </a:sp3d>
        </p:spPr>
        <p:txBody>
          <a:bodyPr/>
          <a:lstStyle/>
          <a:p>
            <a:r>
              <a:rPr lang="en-US" dirty="0" smtClean="0"/>
              <a:t>Assessment – Released Items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TextBox 4"/>
              <p:cNvSpPr txBox="1"/>
              <p:nvPr/>
            </p:nvSpPr>
            <p:spPr>
              <a:xfrm>
                <a:off x="381000" y="1600200"/>
                <a:ext cx="8610600" cy="3381760"/>
              </a:xfrm>
              <a:prstGeom prst="rect">
                <a:avLst/>
              </a:prstGeom>
              <a:noFill/>
            </p:spPr>
            <p:txBody>
              <a:bodyPr wrap="square" rtlCol="0">
                <a:spAutoFit/>
              </a:bodyPr>
              <a:lstStyle/>
              <a:p>
                <a:r>
                  <a:rPr lang="en-US" b="1" dirty="0" smtClean="0">
                    <a:latin typeface="+mn-lt"/>
                  </a:rPr>
                  <a:t>Which statement is true about this expression?</a:t>
                </a:r>
              </a:p>
              <a:p>
                <a:endParaRPr lang="en-US" dirty="0">
                  <a:latin typeface="+mn-lt"/>
                </a:endParaRPr>
              </a:p>
              <a:p>
                <a:pPr/>
                <a14:m>
                  <m:oMathPara xmlns:m="http://schemas.openxmlformats.org/officeDocument/2006/math">
                    <m:oMathParaPr>
                      <m:jc m:val="centerGroup"/>
                    </m:oMathParaPr>
                    <m:oMath xmlns:m="http://schemas.openxmlformats.org/officeDocument/2006/math">
                      <m:rad>
                        <m:radPr>
                          <m:degHide m:val="on"/>
                          <m:ctrlPr>
                            <a:rPr lang="en-US" i="1" smtClean="0">
                              <a:latin typeface="Cambria Math"/>
                            </a:rPr>
                          </m:ctrlPr>
                        </m:radPr>
                        <m:deg/>
                        <m:e>
                          <m:r>
                            <a:rPr lang="en-US" b="0" i="1" smtClean="0">
                              <a:latin typeface="Cambria Math"/>
                            </a:rPr>
                            <m:t>5</m:t>
                          </m:r>
                        </m:e>
                      </m:rad>
                      <m:d>
                        <m:dPr>
                          <m:ctrlPr>
                            <a:rPr lang="en-US" i="1" smtClean="0">
                              <a:latin typeface="Cambria Math"/>
                            </a:rPr>
                          </m:ctrlPr>
                        </m:dPr>
                        <m:e>
                          <m:r>
                            <a:rPr lang="en-US" b="0" i="1" smtClean="0">
                              <a:latin typeface="Cambria Math"/>
                            </a:rPr>
                            <m:t>3+</m:t>
                          </m:r>
                          <m:rad>
                            <m:radPr>
                              <m:degHide m:val="on"/>
                              <m:ctrlPr>
                                <a:rPr lang="en-US" b="0" i="1" smtClean="0">
                                  <a:latin typeface="Cambria Math"/>
                                </a:rPr>
                              </m:ctrlPr>
                            </m:radPr>
                            <m:deg/>
                            <m:e>
                              <m:r>
                                <a:rPr lang="en-US" b="0" i="1" smtClean="0">
                                  <a:latin typeface="Cambria Math"/>
                                </a:rPr>
                                <m:t>4</m:t>
                              </m:r>
                            </m:e>
                          </m:rad>
                        </m:e>
                      </m:d>
                      <m:r>
                        <a:rPr lang="en-US" b="0" i="1" smtClean="0">
                          <a:latin typeface="Cambria Math"/>
                        </a:rPr>
                        <m:t>+</m:t>
                      </m:r>
                      <m:f>
                        <m:fPr>
                          <m:ctrlPr>
                            <a:rPr lang="en-US" b="0" i="1" smtClean="0">
                              <a:latin typeface="Cambria Math"/>
                            </a:rPr>
                          </m:ctrlPr>
                        </m:fPr>
                        <m:num>
                          <m:r>
                            <a:rPr lang="en-US" b="0" i="1" smtClean="0">
                              <a:latin typeface="Cambria Math"/>
                            </a:rPr>
                            <m:t>4</m:t>
                          </m:r>
                        </m:num>
                        <m:den>
                          <m:r>
                            <a:rPr lang="en-US" b="0" i="1" smtClean="0">
                              <a:latin typeface="Cambria Math"/>
                            </a:rPr>
                            <m:t>5</m:t>
                          </m:r>
                        </m:den>
                      </m:f>
                    </m:oMath>
                  </m:oMathPara>
                </a14:m>
                <a:endParaRPr lang="en-US" dirty="0" smtClean="0">
                  <a:latin typeface="+mn-lt"/>
                </a:endParaRPr>
              </a:p>
              <a:p>
                <a:endParaRPr lang="en-US" dirty="0">
                  <a:latin typeface="+mn-lt"/>
                </a:endParaRPr>
              </a:p>
              <a:p>
                <a:r>
                  <a:rPr lang="en-US" dirty="0" smtClean="0">
                    <a:latin typeface="+mn-lt"/>
                  </a:rPr>
                  <a:t>A     It is rational because it is the sum of two irrational numbers.   </a:t>
                </a:r>
                <a:r>
                  <a:rPr lang="en-US" b="1" dirty="0" smtClean="0">
                    <a:latin typeface="+mn-lt"/>
                  </a:rPr>
                  <a:t>15.52%</a:t>
                </a:r>
                <a:endParaRPr lang="en-US" dirty="0" smtClean="0">
                  <a:latin typeface="+mn-lt"/>
                </a:endParaRPr>
              </a:p>
              <a:p>
                <a:endParaRPr lang="en-US" dirty="0" smtClean="0">
                  <a:latin typeface="+mn-lt"/>
                </a:endParaRPr>
              </a:p>
              <a:p>
                <a:r>
                  <a:rPr lang="en-US" dirty="0" smtClean="0">
                    <a:latin typeface="+mn-lt"/>
                  </a:rPr>
                  <a:t>B     It is irrational because it is the sum of two irrational numbers.   </a:t>
                </a:r>
                <a:r>
                  <a:rPr lang="en-US" b="1" dirty="0" smtClean="0">
                    <a:latin typeface="+mn-lt"/>
                  </a:rPr>
                  <a:t>28.14%</a:t>
                </a:r>
                <a:endParaRPr lang="en-US" dirty="0" smtClean="0">
                  <a:latin typeface="+mn-lt"/>
                </a:endParaRPr>
              </a:p>
              <a:p>
                <a:endParaRPr lang="en-US" dirty="0" smtClean="0">
                  <a:latin typeface="+mn-lt"/>
                </a:endParaRPr>
              </a:p>
              <a:p>
                <a:r>
                  <a:rPr lang="en-US" dirty="0" smtClean="0">
                    <a:latin typeface="+mn-lt"/>
                  </a:rPr>
                  <a:t>C     It is rational because it is the sum of a rational number and an irrational number.   </a:t>
                </a:r>
                <a:r>
                  <a:rPr lang="en-US" b="1" dirty="0" smtClean="0">
                    <a:latin typeface="+mn-lt"/>
                  </a:rPr>
                  <a:t>26.26%</a:t>
                </a:r>
                <a:endParaRPr lang="en-US" dirty="0" smtClean="0">
                  <a:latin typeface="+mn-lt"/>
                </a:endParaRPr>
              </a:p>
              <a:p>
                <a:endParaRPr lang="en-US" dirty="0" smtClean="0">
                  <a:latin typeface="+mn-lt"/>
                </a:endParaRPr>
              </a:p>
              <a:p>
                <a:r>
                  <a:rPr lang="en-US" dirty="0" smtClean="0">
                    <a:latin typeface="+mn-lt"/>
                  </a:rPr>
                  <a:t>D     It is irrational because it is the sum of a rational number and an irrational number.   </a:t>
                </a:r>
                <a:r>
                  <a:rPr lang="en-US" b="1" dirty="0" smtClean="0">
                    <a:latin typeface="+mn-lt"/>
                  </a:rPr>
                  <a:t>29.38%</a:t>
                </a:r>
                <a:endParaRPr lang="en-US" dirty="0">
                  <a:latin typeface="+mn-lt"/>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81000" y="1600200"/>
                <a:ext cx="8610600" cy="3381760"/>
              </a:xfrm>
              <a:prstGeom prst="rect">
                <a:avLst/>
              </a:prstGeom>
              <a:blipFill rotWithShape="1">
                <a:blip r:embed="rId4"/>
                <a:stretch>
                  <a:fillRect l="-637" t="-722" b="-1986"/>
                </a:stretch>
              </a:blipFill>
            </p:spPr>
            <p:txBody>
              <a:bodyPr/>
              <a:lstStyle/>
              <a:p>
                <a:r>
                  <a:rPr lang="en-US">
                    <a:noFill/>
                  </a:rPr>
                  <a:t> </a:t>
                </a:r>
              </a:p>
            </p:txBody>
          </p:sp>
        </mc:Fallback>
      </mc:AlternateContent>
    </p:spTree>
    <p:extLst>
      <p:ext uri="{BB962C8B-B14F-4D97-AF65-F5344CB8AC3E}">
        <p14:creationId xmlns:p14="http://schemas.microsoft.com/office/powerpoint/2010/main" val="31254459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extLst>
      <p:ext uri="{BB962C8B-B14F-4D97-AF65-F5344CB8AC3E}">
        <p14:creationId xmlns:p14="http://schemas.microsoft.com/office/powerpoint/2010/main" val="21005011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0"/>
            <a:ext cx="9144000" cy="57150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CCGPS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a:solidFill>
                  <a:schemeClr val="tx1"/>
                </a:solidFill>
                <a:latin typeface="Arial Narrow" pitchFamily="34" charset="0"/>
              </a:rPr>
              <a:t> </a:t>
            </a:r>
            <a:r>
              <a:rPr lang="en-US" sz="2000" dirty="0" smtClean="0">
                <a:solidFill>
                  <a:schemeClr val="tx1"/>
                </a:solidFill>
                <a:latin typeface="Arial Narrow" pitchFamily="34" charset="0"/>
              </a:rPr>
              <a:t>Mathematics </a:t>
            </a:r>
            <a:r>
              <a:rPr lang="en-US" sz="2000" dirty="0">
                <a:solidFill>
                  <a:schemeClr val="tx1"/>
                </a:solidFill>
                <a:latin typeface="Arial Narrow" pitchFamily="34" charset="0"/>
              </a:rPr>
              <a:t>Vision Project - </a:t>
            </a:r>
            <a:r>
              <a:rPr lang="en-US" sz="2000" dirty="0">
                <a:solidFill>
                  <a:schemeClr val="tx1"/>
                </a:solidFill>
                <a:latin typeface="Arial Narrow" pitchFamily="34" charset="0"/>
                <a:hlinkClick r:id="rId6"/>
              </a:rPr>
              <a:t>http://</a:t>
            </a:r>
            <a:r>
              <a:rPr lang="en-US" sz="2000" dirty="0" smtClean="0">
                <a:solidFill>
                  <a:schemeClr val="tx1"/>
                </a:solidFill>
                <a:latin typeface="Arial Narrow" pitchFamily="34" charset="0"/>
                <a:hlinkClick r:id="rId6"/>
              </a:rPr>
              <a:t>www.mathematicsvisionproject.org/index.html</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7"/>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Common Core Standards - </a:t>
            </a:r>
            <a:r>
              <a:rPr lang="en-US" sz="2000" dirty="0" smtClean="0">
                <a:solidFill>
                  <a:schemeClr val="tx1"/>
                </a:solidFill>
                <a:latin typeface="Arial Narrow" pitchFamily="34" charset="0"/>
                <a:hlinkClick r:id="rId8"/>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9"/>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  </a:t>
            </a:r>
            <a:r>
              <a:rPr lang="en-US" sz="2000" dirty="0" err="1" smtClean="0">
                <a:solidFill>
                  <a:schemeClr val="tx1"/>
                </a:solidFill>
              </a:rPr>
              <a:t>LearnZillion</a:t>
            </a:r>
            <a:r>
              <a:rPr lang="en-US" sz="2000" dirty="0" smtClean="0">
                <a:solidFill>
                  <a:schemeClr val="tx1"/>
                </a:solidFill>
              </a:rPr>
              <a:t> - </a:t>
            </a:r>
            <a:r>
              <a:rPr lang="en-US" sz="2000" dirty="0">
                <a:solidFill>
                  <a:schemeClr val="tx1"/>
                </a:solidFill>
                <a:hlinkClick r:id="rId10"/>
              </a:rPr>
              <a:t>http://learnzillion.com</a:t>
            </a:r>
            <a:r>
              <a:rPr lang="en-US" sz="2000" dirty="0" smtClean="0">
                <a:solidFill>
                  <a:schemeClr val="tx1"/>
                </a:solidFill>
                <a:hlinkClick r:id="rId10"/>
              </a:rPr>
              <a: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1"/>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12"/>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3"/>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a:solidFill>
                  <a:schemeClr val="tx1"/>
                </a:solidFill>
                <a:latin typeface="Arial Narrow" pitchFamily="34" charset="0"/>
              </a:rPr>
              <a:t>Smarter Balanced - </a:t>
            </a:r>
            <a:r>
              <a:rPr lang="en-US" sz="2000" dirty="0">
                <a:hlinkClick r:id="rId14"/>
              </a:rPr>
              <a:t>http://www.smarterbalanced.org/smarter-balanced-assessments/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5"/>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6"/>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7"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extLst>
      <p:ext uri="{BB962C8B-B14F-4D97-AF65-F5344CB8AC3E}">
        <p14:creationId xmlns:p14="http://schemas.microsoft.com/office/powerpoint/2010/main" val="4682925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2000" dirty="0" smtClean="0">
                <a:solidFill>
                  <a:schemeClr val="tx1"/>
                </a:solidFill>
                <a:latin typeface="Arial Narrow" pitchFamily="34" charset="0"/>
              </a:rPr>
              <a:t> 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1" algn="l">
              <a:buFont typeface="Wingdings" pitchFamily="2" charset="2"/>
              <a:buChar char="Ø"/>
            </a:pPr>
            <a:r>
              <a:rPr lang="en-US" sz="2000" dirty="0">
                <a:solidFill>
                  <a:schemeClr val="tx1"/>
                </a:solidFill>
                <a:latin typeface="Arial Narrow" pitchFamily="34" charset="0"/>
              </a:rPr>
              <a:t>Achieve - </a:t>
            </a:r>
            <a:r>
              <a:rPr lang="en-US" sz="2000" dirty="0">
                <a:solidFill>
                  <a:schemeClr val="tx1"/>
                </a:solidFill>
                <a:latin typeface="Arial Narrow" pitchFamily="34" charset="0"/>
                <a:hlinkClick r:id="rId8"/>
              </a:rPr>
              <a:t>http://www.achieve.org</a:t>
            </a:r>
            <a:r>
              <a:rPr lang="en-US" sz="2000" dirty="0" smtClean="0">
                <a:solidFill>
                  <a:schemeClr val="tx1"/>
                </a:solidFill>
                <a:latin typeface="Arial Narrow" pitchFamily="34" charset="0"/>
                <a:hlinkClick r:id="rId8"/>
              </a:rPr>
              <a:t>/</a:t>
            </a:r>
            <a:r>
              <a:rPr lang="en-US" sz="20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   Blogs</a:t>
            </a:r>
          </a:p>
          <a:p>
            <a:pPr lvl="1" algn="l">
              <a:buFont typeface="Wingdings" pitchFamily="2" charset="2"/>
              <a:buChar char="Ø"/>
            </a:pPr>
            <a:r>
              <a:rPr lang="en-US" sz="2000" dirty="0" smtClean="0">
                <a:solidFill>
                  <a:schemeClr val="tx1"/>
                </a:solidFill>
              </a:rPr>
              <a:t> Dan Meyer</a:t>
            </a:r>
            <a:r>
              <a:rPr lang="en-US" sz="2000" dirty="0" smtClean="0"/>
              <a:t>  – </a:t>
            </a:r>
            <a:r>
              <a:rPr lang="en-US" sz="2000" dirty="0" smtClean="0">
                <a:hlinkClick r:id="rId9"/>
              </a:rPr>
              <a:t>http://blog.mrmeyer.com/</a:t>
            </a:r>
            <a:endParaRPr lang="en-US" sz="2000" dirty="0" smtClean="0"/>
          </a:p>
          <a:p>
            <a:pPr lvl="1" algn="l">
              <a:buFont typeface="Wingdings" pitchFamily="2" charset="2"/>
              <a:buChar char="Ø"/>
            </a:pPr>
            <a:r>
              <a:rPr lang="en-US" sz="2000" dirty="0" smtClean="0">
                <a:solidFill>
                  <a:schemeClr val="tx1"/>
                </a:solidFill>
              </a:rPr>
              <a:t> Robert </a:t>
            </a:r>
            <a:r>
              <a:rPr lang="en-US" sz="2000" dirty="0" err="1" smtClean="0">
                <a:solidFill>
                  <a:schemeClr val="tx1"/>
                </a:solidFill>
              </a:rPr>
              <a:t>Kaplinsky</a:t>
            </a:r>
            <a:r>
              <a:rPr lang="en-US" sz="2000" dirty="0">
                <a:solidFill>
                  <a:schemeClr val="tx1"/>
                </a:solidFill>
              </a:rPr>
              <a:t> - </a:t>
            </a:r>
            <a:r>
              <a:rPr lang="en-US" sz="2000" dirty="0">
                <a:solidFill>
                  <a:schemeClr val="tx1"/>
                </a:solidFill>
                <a:hlinkClick r:id="rId10"/>
              </a:rPr>
              <a:t>http://robertkaplinsky.com</a:t>
            </a:r>
            <a:r>
              <a:rPr lang="en-US" sz="2000" dirty="0" smtClean="0">
                <a:solidFill>
                  <a:schemeClr val="tx1"/>
                </a:solidFill>
                <a:hlinkClick r:id="rId10"/>
              </a:rPr>
              <a:t>/</a:t>
            </a:r>
            <a:r>
              <a:rPr lang="en-US" sz="2000" dirty="0" smtClean="0">
                <a:solidFill>
                  <a:schemeClr val="tx1"/>
                </a:solidFill>
              </a:rPr>
              <a:t> </a:t>
            </a:r>
          </a:p>
          <a:p>
            <a:pPr marL="342900" indent="-342900" algn="l">
              <a:buFont typeface="Arial" pitchFamily="34" charset="0"/>
              <a:buChar char="•"/>
            </a:pPr>
            <a:r>
              <a:rPr lang="en-US" sz="2400" dirty="0" smtClean="0">
                <a:solidFill>
                  <a:schemeClr val="tx1"/>
                </a:solidFill>
              </a:rPr>
              <a:t>Books</a:t>
            </a:r>
          </a:p>
          <a:p>
            <a:pPr marL="800100" lvl="1" indent="-342900" algn="l">
              <a:buFont typeface="Wingdings" pitchFamily="2" charset="2"/>
              <a:buChar char="Ø"/>
            </a:pPr>
            <a:r>
              <a:rPr lang="en-US" sz="2000" dirty="0" smtClean="0">
                <a:solidFill>
                  <a:schemeClr val="tx1"/>
                </a:solidFill>
              </a:rPr>
              <a:t>Van </a:t>
            </a:r>
            <a:r>
              <a:rPr lang="en-US" sz="2000" dirty="0">
                <a:solidFill>
                  <a:schemeClr val="tx1"/>
                </a:solidFill>
              </a:rPr>
              <a:t>De </a:t>
            </a:r>
            <a:r>
              <a:rPr lang="en-US" sz="2000" dirty="0" err="1">
                <a:solidFill>
                  <a:schemeClr val="tx1"/>
                </a:solidFill>
              </a:rPr>
              <a:t>Walle</a:t>
            </a:r>
            <a:r>
              <a:rPr lang="en-US" sz="2000" dirty="0">
                <a:solidFill>
                  <a:schemeClr val="tx1"/>
                </a:solidFill>
              </a:rPr>
              <a:t> &amp; </a:t>
            </a:r>
            <a:r>
              <a:rPr lang="en-US" sz="2000" dirty="0" err="1">
                <a:solidFill>
                  <a:schemeClr val="tx1"/>
                </a:solidFill>
              </a:rPr>
              <a:t>Lovin</a:t>
            </a:r>
            <a:r>
              <a:rPr lang="en-US" sz="2000" dirty="0">
                <a:solidFill>
                  <a:schemeClr val="tx1"/>
                </a:solidFill>
              </a:rPr>
              <a:t>, </a:t>
            </a:r>
            <a:r>
              <a:rPr lang="en-US" sz="2000" i="1" dirty="0">
                <a:solidFill>
                  <a:schemeClr val="tx1"/>
                </a:solidFill>
              </a:rPr>
              <a:t>Teaching Student-Centered Mathematics, Grades 5-8</a:t>
            </a: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1"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59793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a:p>
            <a:pPr algn="l"/>
            <a:endParaRPr lang="en-US" sz="1400" dirty="0">
              <a:solidFill>
                <a:schemeClr val="tx1"/>
              </a:solidFill>
            </a:endParaRPr>
          </a:p>
          <a:p>
            <a:pPr algn="l"/>
            <a:endParaRPr lang="en-US" sz="1400"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2" name="TextBox 1"/>
          <p:cNvSpPr txBox="1"/>
          <p:nvPr/>
        </p:nvSpPr>
        <p:spPr>
          <a:xfrm>
            <a:off x="1447800" y="5562600"/>
            <a:ext cx="6324600" cy="523220"/>
          </a:xfrm>
          <a:prstGeom prst="rect">
            <a:avLst/>
          </a:prstGeom>
          <a:noFill/>
        </p:spPr>
        <p:txBody>
          <a:bodyPr wrap="square" rtlCol="0">
            <a:spAutoFit/>
          </a:bodyPr>
          <a:lstStyle/>
          <a:p>
            <a:pPr algn="ctr"/>
            <a:r>
              <a:rPr lang="en-US" sz="2800" dirty="0">
                <a:hlinkClick r:id="rId4"/>
              </a:rPr>
              <a:t>http://learnzillion.com/</a:t>
            </a:r>
            <a:endParaRPr lang="en-US" sz="2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182" y="1071368"/>
            <a:ext cx="8621835" cy="4491231"/>
          </a:xfrm>
          <a:prstGeom prst="rect">
            <a:avLst/>
          </a:prstGeom>
          <a:noFill/>
          <a:ln>
            <a:noFill/>
          </a:ln>
          <a:effectLst/>
          <a:scene3d>
            <a:camera prst="orthographicFront"/>
            <a:lightRig rig="threePt" dir="t"/>
          </a:scene3d>
          <a:sp3d>
            <a:bevelT w="165100" prst="coolSlan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94947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fontAlgn="auto">
              <a:spcAft>
                <a:spcPts val="0"/>
              </a:spcAft>
              <a:defRPr/>
            </a:pPr>
            <a:endParaRPr lang="en-US" sz="800" u="sng" dirty="0" smtClean="0">
              <a:hlinkClick r:id="rId3"/>
            </a:endParaRPr>
          </a:p>
          <a:p>
            <a:pPr fontAlgn="auto">
              <a:spcAft>
                <a:spcPts val="0"/>
              </a:spcAft>
              <a:defRPr/>
            </a:pPr>
            <a:r>
              <a:rPr lang="en-US" u="sng" dirty="0" smtClean="0">
                <a:hlinkClick r:id="rId3"/>
              </a:rPr>
              <a:t>http</a:t>
            </a:r>
            <a:r>
              <a:rPr lang="en-US" u="sng" dirty="0">
                <a:hlinkClick r:id="rId3"/>
              </a:rPr>
              <a:t>://www.surveymonkey.com/s/WZKG5G2</a:t>
            </a:r>
            <a:endParaRPr lang="en-US" u="sng" dirty="0"/>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2000" dirty="0" smtClean="0">
              <a:solidFill>
                <a:schemeClr val="tx1"/>
              </a:solidFill>
              <a:latin typeface="Arial Narrow" pitchFamily="34" charset="0"/>
            </a:endParaRPr>
          </a:p>
          <a:p>
            <a:pPr fontAlgn="auto">
              <a:spcAft>
                <a:spcPts val="0"/>
              </a:spcAft>
              <a:defRPr/>
            </a:pPr>
            <a:endParaRPr lang="en-US" sz="2000" dirty="0">
              <a:solidFill>
                <a:schemeClr val="tx1"/>
              </a:solidFill>
              <a:latin typeface="Arial Narrow" pitchFamily="34" charset="0"/>
            </a:endParaRPr>
          </a:p>
          <a:p>
            <a:pPr fontAlgn="auto">
              <a:spcAft>
                <a:spcPts val="0"/>
              </a:spcAft>
              <a:defRPr/>
            </a:pPr>
            <a:endParaRPr lang="en-US" sz="1000" dirty="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1644124"/>
            <a:ext cx="3276600" cy="3689876"/>
          </a:xfrm>
          <a:prstGeom prst="rect">
            <a:avLst/>
          </a:prstGeom>
          <a:scene3d>
            <a:camera prst="orthographicFront"/>
            <a:lightRig rig="threePt" dir="t"/>
          </a:scene3d>
          <a:sp3d>
            <a:bevelT w="165100" prst="coolSlant"/>
          </a:sp3d>
        </p:spPr>
      </p:pic>
    </p:spTree>
    <p:extLst>
      <p:ext uri="{BB962C8B-B14F-4D97-AF65-F5344CB8AC3E}">
        <p14:creationId xmlns:p14="http://schemas.microsoft.com/office/powerpoint/2010/main" val="7197395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514600"/>
          </a:xfrm>
        </p:spPr>
        <p:txBody>
          <a:bodyPr/>
          <a:lstStyle/>
          <a:p>
            <a:pPr eaLnBrk="1" hangingPunct="1"/>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a:t>
            </a:r>
            <a:br>
              <a:rPr lang="en-US" sz="2000" b="0" dirty="0" smtClean="0">
                <a:latin typeface="Arial Narrow" pitchFamily="34" charset="0"/>
              </a:rPr>
            </a:br>
            <a:r>
              <a:rPr lang="en-US" sz="2000" dirty="0"/>
              <a:t>Follow </a:t>
            </a:r>
            <a:r>
              <a:rPr lang="en-US" sz="2000" dirty="0" smtClean="0"/>
              <a:t>us on Twitter </a:t>
            </a:r>
            <a:r>
              <a:rPr lang="en-US" sz="2000" dirty="0"/>
              <a:t/>
            </a:r>
            <a:br>
              <a:rPr lang="en-US" sz="2000" dirty="0"/>
            </a:br>
            <a:r>
              <a:rPr lang="en-US" sz="2000" dirty="0" smtClean="0"/>
              <a:t>@</a:t>
            </a:r>
            <a:r>
              <a:rPr lang="en-US" sz="2000" dirty="0" err="1" smtClean="0"/>
              <a:t>GaDOEMath</a:t>
            </a:r>
            <a:endParaRPr lang="en-US" b="0" dirty="0" smtClean="0">
              <a:latin typeface="Arial Narrow" pitchFamily="34" charset="0"/>
            </a:endParaRPr>
          </a:p>
        </p:txBody>
      </p:sp>
      <p:sp>
        <p:nvSpPr>
          <p:cNvPr id="46083" name="Content Placeholder 5"/>
          <p:cNvSpPr>
            <a:spLocks noGrp="1"/>
          </p:cNvSpPr>
          <p:nvPr>
            <p:ph sz="half" idx="1"/>
          </p:nvPr>
        </p:nvSpPr>
        <p:spPr>
          <a:xfrm>
            <a:off x="457200" y="28956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8956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6477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Multiply Polynomials</a:t>
                </a:r>
              </a:p>
              <a:p>
                <a:pPr marL="400050" lvl="1" indent="0">
                  <a:buNone/>
                </a:pPr>
                <a:r>
                  <a:rPr lang="en-US" sz="2400" dirty="0" smtClean="0"/>
                  <a:t>When do students multiply polynomials such as </a:t>
                </a:r>
                <a14:m>
                  <m:oMath xmlns:m="http://schemas.openxmlformats.org/officeDocument/2006/math">
                    <m:r>
                      <a:rPr lang="en-US" sz="2400" b="0" i="1" smtClean="0">
                        <a:latin typeface="Cambria Math"/>
                      </a:rPr>
                      <m:t>(</m:t>
                    </m:r>
                    <m:r>
                      <a:rPr lang="en-US" sz="2400" b="0" i="1" smtClean="0">
                        <a:latin typeface="Cambria Math"/>
                      </a:rPr>
                      <m:t>𝑥</m:t>
                    </m:r>
                    <m:r>
                      <a:rPr lang="en-US" sz="2400" b="0" i="1" smtClean="0">
                        <a:latin typeface="Cambria Math"/>
                      </a:rPr>
                      <m:t>+1)(</m:t>
                    </m:r>
                    <m:r>
                      <a:rPr lang="en-US" sz="2400" b="0" i="1" smtClean="0">
                        <a:latin typeface="Cambria Math"/>
                      </a:rPr>
                      <m:t>𝑥</m:t>
                    </m:r>
                    <m:r>
                      <a:rPr lang="en-US" sz="2400" b="0" i="1" smtClean="0">
                        <a:latin typeface="Cambria Math"/>
                      </a:rPr>
                      <m:t>+2)</m:t>
                    </m:r>
                  </m:oMath>
                </a14:m>
                <a:r>
                  <a:rPr lang="en-US" dirty="0" smtClean="0"/>
                  <a:t>?</a:t>
                </a:r>
                <a:endParaRPr lang="en-US" dirty="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xfrm>
                <a:off x="228601" y="1295400"/>
                <a:ext cx="8686800" cy="4800600"/>
              </a:xfrm>
              <a:blipFill rotWithShape="1">
                <a:blip r:embed="rId3"/>
                <a:stretch>
                  <a:fillRect l="-1965" t="-1906"/>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1800" y="2667000"/>
            <a:ext cx="2971800" cy="3038732"/>
          </a:xfrm>
          <a:prstGeom prst="rect">
            <a:avLst/>
          </a:prstGeom>
        </p:spPr>
      </p:pic>
    </p:spTree>
    <p:extLst>
      <p:ext uri="{BB962C8B-B14F-4D97-AF65-F5344CB8AC3E}">
        <p14:creationId xmlns:p14="http://schemas.microsoft.com/office/powerpoint/2010/main" val="10586026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28601" y="1295400"/>
            <a:ext cx="8686800" cy="4800600"/>
          </a:xfrm>
        </p:spPr>
        <p:txBody>
          <a:bodyPr/>
          <a:lstStyle/>
          <a:p>
            <a:r>
              <a:rPr lang="en-US" sz="3600" b="1" dirty="0" smtClean="0"/>
              <a:t>Imaginary numbers</a:t>
            </a:r>
          </a:p>
          <a:p>
            <a:pPr marL="400050" lvl="1" indent="0">
              <a:buNone/>
            </a:pPr>
            <a:r>
              <a:rPr lang="en-US" sz="2400" dirty="0" smtClean="0"/>
              <a:t>I see that we teach imaginary numbers prior to teaching students about quadratic equations, factoring, etc. Should this be reversed?</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a:spLocks noGrp="1" noChangeArrowheads="1"/>
          </p:cNvSpPr>
          <p:nvPr>
            <p:ph type="title"/>
          </p:nvPr>
        </p:nvSpPr>
        <p:spPr>
          <a:xfrm>
            <a:off x="1066800" y="304800"/>
            <a:ext cx="6934200" cy="7620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a:t>
            </a:r>
          </a:p>
        </p:txBody>
      </p:sp>
      <p:grpSp>
        <p:nvGrpSpPr>
          <p:cNvPr id="6" name="Group 5"/>
          <p:cNvGrpSpPr/>
          <p:nvPr/>
        </p:nvGrpSpPr>
        <p:grpSpPr>
          <a:xfrm>
            <a:off x="685800" y="3026320"/>
            <a:ext cx="7543800" cy="2844990"/>
            <a:chOff x="685800" y="3026320"/>
            <a:chExt cx="7543800" cy="284499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4698" y="3791050"/>
              <a:ext cx="2541401" cy="208026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3026320"/>
              <a:ext cx="2819400" cy="1436298"/>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9217" y="3061498"/>
              <a:ext cx="2550383" cy="923761"/>
            </a:xfrm>
            <a:prstGeom prst="rect">
              <a:avLst/>
            </a:prstGeom>
          </p:spPr>
        </p:pic>
      </p:grpSp>
    </p:spTree>
    <p:extLst>
      <p:ext uri="{BB962C8B-B14F-4D97-AF65-F5344CB8AC3E}">
        <p14:creationId xmlns:p14="http://schemas.microsoft.com/office/powerpoint/2010/main" val="142000487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050925"/>
            <a:ext cx="3047999" cy="4278617"/>
          </a:xfrm>
          <a:prstGeom prst="rect">
            <a:avLst/>
          </a:prstGeom>
          <a:scene3d>
            <a:camera prst="orthographicFront"/>
            <a:lightRig rig="threePt" dir="t"/>
          </a:scene3d>
          <a:sp3d>
            <a:bevelT w="165100" prst="coolSlant"/>
          </a:sp3d>
        </p:spPr>
      </p:pic>
      <p:sp>
        <p:nvSpPr>
          <p:cNvPr id="3" name="Subtitle 2"/>
          <p:cNvSpPr>
            <a:spLocks noGrp="1"/>
          </p:cNvSpPr>
          <p:nvPr>
            <p:ph type="subTitle" idx="1"/>
          </p:nvPr>
        </p:nvSpPr>
        <p:spPr>
          <a:xfrm>
            <a:off x="3505201" y="1371600"/>
            <a:ext cx="5486399" cy="4648200"/>
          </a:xfrm>
        </p:spPr>
        <p:txBody>
          <a:bodyPr/>
          <a:lstStyle/>
          <a:p>
            <a:pPr algn="l"/>
            <a:r>
              <a:rPr lang="en-US" sz="2400" dirty="0" smtClean="0">
                <a:solidFill>
                  <a:schemeClr val="tx1"/>
                </a:solidFill>
              </a:rPr>
              <a:t>Complete the following tables.</a:t>
            </a:r>
            <a:endParaRPr lang="en-US" sz="2400" dirty="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25" name="TextBox 24"/>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3810000"/>
            <a:ext cx="3352800" cy="1819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1932842"/>
            <a:ext cx="3352800" cy="1773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6276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1" y="1371600"/>
            <a:ext cx="8381999" cy="4648200"/>
          </a:xfrm>
        </p:spPr>
        <p:txBody>
          <a:bodyPr/>
          <a:lstStyle/>
          <a:p>
            <a:pPr algn="l"/>
            <a:r>
              <a:rPr lang="en-US" sz="2400" dirty="0" smtClean="0">
                <a:solidFill>
                  <a:schemeClr val="tx1"/>
                </a:solidFill>
              </a:rPr>
              <a:t>Based on the information from your chart, conjecture which of the statements is ALWAYS true, which is SOMETIMES true, and which is NEVER true.</a:t>
            </a:r>
            <a:endParaRPr lang="en-US" sz="2400" dirty="0">
              <a:solidFill>
                <a:schemeClr val="tx1"/>
              </a:solidFill>
            </a:endParaRPr>
          </a:p>
          <a:p>
            <a:pPr marL="342900" indent="-342900" algn="l">
              <a:buFont typeface="Arial" pitchFamily="34" charset="0"/>
              <a:buChar char="•"/>
            </a:pPr>
            <a:r>
              <a:rPr lang="en-US" sz="2400" dirty="0" smtClean="0">
                <a:solidFill>
                  <a:schemeClr val="tx1"/>
                </a:solidFill>
              </a:rPr>
              <a:t>The sum of a rational number and a rational number is rational.</a:t>
            </a:r>
          </a:p>
          <a:p>
            <a:pPr marL="342900" indent="-342900" algn="l">
              <a:buFont typeface="Arial" pitchFamily="34" charset="0"/>
              <a:buChar char="•"/>
            </a:pPr>
            <a:r>
              <a:rPr lang="en-US" sz="2400" dirty="0" smtClean="0">
                <a:solidFill>
                  <a:schemeClr val="tx1"/>
                </a:solidFill>
              </a:rPr>
              <a:t>The sum of a rational number and an irrational number is irrational.</a:t>
            </a:r>
          </a:p>
          <a:p>
            <a:pPr marL="342900" indent="-342900" algn="l">
              <a:buFont typeface="Arial" pitchFamily="34" charset="0"/>
              <a:buChar char="•"/>
            </a:pPr>
            <a:r>
              <a:rPr lang="en-US" sz="2400" dirty="0" smtClean="0">
                <a:solidFill>
                  <a:schemeClr val="tx1"/>
                </a:solidFill>
              </a:rPr>
              <a:t>The sum of an irrational number and an irrational number is irrational.</a:t>
            </a:r>
          </a:p>
          <a:p>
            <a:pPr marL="342900" indent="-342900" algn="l">
              <a:buFont typeface="Arial" pitchFamily="34" charset="0"/>
              <a:buChar char="•"/>
            </a:pPr>
            <a:r>
              <a:rPr lang="en-US" sz="2400" dirty="0" smtClean="0">
                <a:solidFill>
                  <a:schemeClr val="tx1"/>
                </a:solidFill>
              </a:rPr>
              <a:t>The product of a rational number and a rational number is rational.</a:t>
            </a:r>
          </a:p>
          <a:p>
            <a:pPr marL="342900" indent="-342900" algn="l">
              <a:buFont typeface="Arial" pitchFamily="34" charset="0"/>
              <a:buChar char="•"/>
            </a:pPr>
            <a:r>
              <a:rPr lang="en-US" sz="2400" dirty="0" smtClean="0">
                <a:solidFill>
                  <a:schemeClr val="tx1"/>
                </a:solidFill>
              </a:rPr>
              <a:t>The product of a rational number and an irrational number is irrational.</a:t>
            </a:r>
          </a:p>
          <a:p>
            <a:pPr marL="342900" indent="-342900" algn="l">
              <a:buFont typeface="Arial" pitchFamily="34" charset="0"/>
              <a:buChar char="•"/>
            </a:pPr>
            <a:r>
              <a:rPr lang="en-US" sz="2400" dirty="0" smtClean="0">
                <a:solidFill>
                  <a:schemeClr val="tx1"/>
                </a:solidFill>
              </a:rPr>
              <a:t>The product of an irrational number and an irrational number is irrational.</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spTree>
    <p:extLst>
      <p:ext uri="{BB962C8B-B14F-4D97-AF65-F5344CB8AC3E}">
        <p14:creationId xmlns:p14="http://schemas.microsoft.com/office/powerpoint/2010/main" val="1617011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1" y="1371600"/>
                <a:ext cx="8381999" cy="4648200"/>
              </a:xfrm>
            </p:spPr>
            <p:txBody>
              <a:bodyPr/>
              <a:lstStyle/>
              <a:p>
                <a:pPr algn="l"/>
                <a:r>
                  <a:rPr lang="en-US" sz="2400" dirty="0" smtClean="0">
                    <a:solidFill>
                      <a:schemeClr val="tx1"/>
                    </a:solidFill>
                  </a:rPr>
                  <a:t>Based on the information from your chart, conjecture which of the statements is ALWAYS true, which is SOMETIMES true, and which is NEVER true.</a:t>
                </a:r>
                <a:endParaRPr lang="en-US" sz="2400" dirty="0">
                  <a:solidFill>
                    <a:schemeClr val="tx1"/>
                  </a:solidFill>
                </a:endParaRPr>
              </a:p>
              <a:p>
                <a:pPr marL="342900" indent="-342900" algn="l">
                  <a:buFont typeface="Arial" pitchFamily="34" charset="0"/>
                  <a:buChar char="•"/>
                </a:pPr>
                <a:r>
                  <a:rPr lang="en-US" sz="2400" dirty="0" smtClean="0">
                    <a:solidFill>
                      <a:schemeClr val="tx1"/>
                    </a:solidFill>
                  </a:rPr>
                  <a:t>The sum of a rational number and a rational number is rational.</a:t>
                </a:r>
              </a:p>
              <a:p>
                <a:pPr lvl="2" algn="l"/>
                <a:r>
                  <a:rPr lang="en-US" sz="2000" dirty="0" smtClean="0">
                    <a:solidFill>
                      <a:schemeClr val="tx1"/>
                    </a:solidFill>
                  </a:rPr>
                  <a:t>ALWAYS true.</a:t>
                </a:r>
                <a:endParaRPr lang="en-US" sz="1600" dirty="0" smtClean="0">
                  <a:solidFill>
                    <a:schemeClr val="tx1"/>
                  </a:solidFill>
                </a:endParaRPr>
              </a:p>
              <a:p>
                <a:pPr marL="342900" indent="-342900" algn="l">
                  <a:buFont typeface="Arial" pitchFamily="34" charset="0"/>
                  <a:buChar char="•"/>
                </a:pPr>
                <a:r>
                  <a:rPr lang="en-US" sz="2400" dirty="0" smtClean="0">
                    <a:solidFill>
                      <a:schemeClr val="tx1"/>
                    </a:solidFill>
                  </a:rPr>
                  <a:t>The sum of a rational number and an irrational number is irrational.</a:t>
                </a:r>
              </a:p>
              <a:p>
                <a:pPr lvl="2" algn="l"/>
                <a:r>
                  <a:rPr lang="en-US" sz="2000" dirty="0">
                    <a:solidFill>
                      <a:schemeClr val="tx1"/>
                    </a:solidFill>
                  </a:rPr>
                  <a:t>ALWAYS</a:t>
                </a:r>
                <a:r>
                  <a:rPr lang="en-US" sz="2000" dirty="0" smtClean="0">
                    <a:solidFill>
                      <a:schemeClr val="tx1"/>
                    </a:solidFill>
                  </a:rPr>
                  <a:t> true.</a:t>
                </a:r>
                <a:endParaRPr lang="en-US" sz="1600" dirty="0" smtClean="0">
                  <a:solidFill>
                    <a:schemeClr val="tx1"/>
                  </a:solidFill>
                </a:endParaRPr>
              </a:p>
              <a:p>
                <a:pPr marL="342900" indent="-342900" algn="l">
                  <a:buFont typeface="Arial" pitchFamily="34" charset="0"/>
                  <a:buChar char="•"/>
                </a:pPr>
                <a:r>
                  <a:rPr lang="en-US" sz="2400" dirty="0" smtClean="0">
                    <a:solidFill>
                      <a:schemeClr val="tx1"/>
                    </a:solidFill>
                  </a:rPr>
                  <a:t>The sum of an irrational number and an irrational number is irrational.</a:t>
                </a:r>
              </a:p>
              <a:p>
                <a:pPr lvl="2" algn="l"/>
                <a:r>
                  <a:rPr lang="en-US" sz="2000" dirty="0" smtClean="0">
                    <a:solidFill>
                      <a:schemeClr val="tx1"/>
                    </a:solidFill>
                  </a:rPr>
                  <a:t>SOMETIMES true (</a:t>
                </a:r>
                <a14:m>
                  <m:oMath xmlns:m="http://schemas.openxmlformats.org/officeDocument/2006/math">
                    <m:rad>
                      <m:radPr>
                        <m:degHide m:val="on"/>
                        <m:ctrlPr>
                          <a:rPr lang="en-US" sz="2000" i="1" smtClean="0">
                            <a:solidFill>
                              <a:schemeClr val="tx1"/>
                            </a:solidFill>
                            <a:latin typeface="Cambria Math"/>
                          </a:rPr>
                        </m:ctrlPr>
                      </m:radPr>
                      <m:deg/>
                      <m:e>
                        <m:r>
                          <a:rPr lang="en-US" sz="2000" b="0" i="1" smtClean="0">
                            <a:solidFill>
                              <a:schemeClr val="tx1"/>
                            </a:solidFill>
                            <a:latin typeface="Cambria Math"/>
                          </a:rPr>
                          <m:t>2</m:t>
                        </m:r>
                      </m:e>
                    </m:rad>
                    <m:r>
                      <a:rPr lang="en-US" sz="2000" b="0" i="1" smtClean="0">
                        <a:solidFill>
                          <a:schemeClr val="tx1"/>
                        </a:solidFill>
                        <a:latin typeface="Cambria Math"/>
                      </a:rPr>
                      <m:t>+(−</m:t>
                    </m:r>
                    <m:rad>
                      <m:radPr>
                        <m:degHide m:val="on"/>
                        <m:ctrlPr>
                          <a:rPr lang="en-US" sz="2000" b="0" i="1" smtClean="0">
                            <a:solidFill>
                              <a:schemeClr val="tx1"/>
                            </a:solidFill>
                            <a:latin typeface="Cambria Math"/>
                          </a:rPr>
                        </m:ctrlPr>
                      </m:radPr>
                      <m:deg/>
                      <m:e>
                        <m:r>
                          <a:rPr lang="en-US" sz="2000" b="0" i="1" smtClean="0">
                            <a:solidFill>
                              <a:schemeClr val="tx1"/>
                            </a:solidFill>
                            <a:latin typeface="Cambria Math"/>
                          </a:rPr>
                          <m:t>2)</m:t>
                        </m:r>
                      </m:e>
                    </m:rad>
                    <m:r>
                      <a:rPr lang="en-US" sz="2000" b="0" i="1" smtClean="0">
                        <a:solidFill>
                          <a:schemeClr val="tx1"/>
                        </a:solidFill>
                        <a:latin typeface="Cambria Math"/>
                      </a:rPr>
                      <m:t>=0</m:t>
                    </m:r>
                  </m:oMath>
                </a14:m>
                <a:r>
                  <a:rPr lang="en-US" sz="2000" dirty="0" smtClean="0">
                    <a:solidFill>
                      <a:schemeClr val="tx1"/>
                    </a:solidFill>
                  </a:rPr>
                  <a:t>)</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1" y="1371600"/>
                <a:ext cx="8381999" cy="4648200"/>
              </a:xfrm>
              <a:blipFill rotWithShape="1">
                <a:blip r:embed="rId3"/>
                <a:stretch>
                  <a:fillRect l="-1164" t="-917"/>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spTree>
    <p:extLst>
      <p:ext uri="{BB962C8B-B14F-4D97-AF65-F5344CB8AC3E}">
        <p14:creationId xmlns:p14="http://schemas.microsoft.com/office/powerpoint/2010/main" val="2514714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1" y="1371600"/>
                <a:ext cx="8381999" cy="4648200"/>
              </a:xfrm>
            </p:spPr>
            <p:txBody>
              <a:bodyPr/>
              <a:lstStyle/>
              <a:p>
                <a:pPr algn="l"/>
                <a:r>
                  <a:rPr lang="en-US" sz="2400" dirty="0" smtClean="0">
                    <a:solidFill>
                      <a:schemeClr val="tx1"/>
                    </a:solidFill>
                  </a:rPr>
                  <a:t>Based on the information from your chart, conjecture which of the statements is ALWAYS true, which is SOMETIMES true, and which is NEVER true.</a:t>
                </a:r>
                <a:endParaRPr lang="en-US" sz="2400" dirty="0">
                  <a:solidFill>
                    <a:schemeClr val="tx1"/>
                  </a:solidFill>
                </a:endParaRPr>
              </a:p>
              <a:p>
                <a:pPr marL="342900" indent="-342900" algn="l">
                  <a:buFont typeface="Arial" pitchFamily="34" charset="0"/>
                  <a:buChar char="•"/>
                </a:pPr>
                <a:r>
                  <a:rPr lang="en-US" sz="2400" dirty="0" smtClean="0">
                    <a:solidFill>
                      <a:schemeClr val="tx1"/>
                    </a:solidFill>
                  </a:rPr>
                  <a:t>The product of a rational number and a rational number is rational.</a:t>
                </a:r>
              </a:p>
              <a:p>
                <a:pPr lvl="2" algn="l"/>
                <a:r>
                  <a:rPr lang="en-US" sz="2000" dirty="0" smtClean="0">
                    <a:solidFill>
                      <a:schemeClr val="tx1"/>
                    </a:solidFill>
                  </a:rPr>
                  <a:t>ALWAYS true</a:t>
                </a:r>
              </a:p>
              <a:p>
                <a:pPr marL="342900" indent="-342900" algn="l">
                  <a:buFont typeface="Arial" pitchFamily="34" charset="0"/>
                  <a:buChar char="•"/>
                </a:pPr>
                <a:r>
                  <a:rPr lang="en-US" sz="2400" dirty="0" smtClean="0">
                    <a:solidFill>
                      <a:schemeClr val="tx1"/>
                    </a:solidFill>
                  </a:rPr>
                  <a:t>The product of a rational number and an irrational number is irrational.</a:t>
                </a:r>
              </a:p>
              <a:p>
                <a:pPr lvl="2" algn="l"/>
                <a:r>
                  <a:rPr lang="en-US" sz="2000" dirty="0" smtClean="0">
                    <a:solidFill>
                      <a:schemeClr val="tx1"/>
                    </a:solidFill>
                  </a:rPr>
                  <a:t>SOMETIMES true (</a:t>
                </a:r>
                <a14:m>
                  <m:oMath xmlns:m="http://schemas.openxmlformats.org/officeDocument/2006/math">
                    <m:rad>
                      <m:radPr>
                        <m:degHide m:val="on"/>
                        <m:ctrlPr>
                          <a:rPr lang="en-US" sz="2000" i="1" smtClean="0">
                            <a:solidFill>
                              <a:schemeClr val="tx1"/>
                            </a:solidFill>
                            <a:latin typeface="Cambria Math"/>
                          </a:rPr>
                        </m:ctrlPr>
                      </m:radPr>
                      <m:deg/>
                      <m:e>
                        <m:r>
                          <a:rPr lang="en-US" sz="2000" b="0" i="1" smtClean="0">
                            <a:solidFill>
                              <a:schemeClr val="tx1"/>
                            </a:solidFill>
                            <a:latin typeface="Cambria Math"/>
                          </a:rPr>
                          <m:t>2</m:t>
                        </m:r>
                      </m:e>
                    </m:rad>
                    <m:r>
                      <a:rPr lang="en-US" sz="2000" i="1" smtClean="0">
                        <a:solidFill>
                          <a:schemeClr val="tx1"/>
                        </a:solidFill>
                        <a:latin typeface="Cambria Math"/>
                        <a:ea typeface="Cambria Math"/>
                      </a:rPr>
                      <m:t>×</m:t>
                    </m:r>
                    <m:r>
                      <a:rPr lang="en-US" sz="2000" b="0" i="1" smtClean="0">
                        <a:solidFill>
                          <a:schemeClr val="tx1"/>
                        </a:solidFill>
                        <a:latin typeface="Cambria Math"/>
                        <a:ea typeface="Cambria Math"/>
                      </a:rPr>
                      <m:t>0=0</m:t>
                    </m:r>
                  </m:oMath>
                </a14:m>
                <a:r>
                  <a:rPr lang="en-US" sz="2000" dirty="0" smtClean="0">
                    <a:solidFill>
                      <a:schemeClr val="tx1"/>
                    </a:solidFill>
                  </a:rPr>
                  <a:t>)</a:t>
                </a:r>
              </a:p>
              <a:p>
                <a:pPr marL="342900" indent="-342900" algn="l">
                  <a:buFont typeface="Arial" pitchFamily="34" charset="0"/>
                  <a:buChar char="•"/>
                </a:pPr>
                <a:r>
                  <a:rPr lang="en-US" sz="2400" dirty="0" smtClean="0">
                    <a:solidFill>
                      <a:schemeClr val="tx1"/>
                    </a:solidFill>
                  </a:rPr>
                  <a:t>The product of an irrational number and an irrational number is irrational.</a:t>
                </a:r>
              </a:p>
              <a:p>
                <a:pPr lvl="2" algn="l"/>
                <a:r>
                  <a:rPr lang="en-US" sz="2000" dirty="0" smtClean="0">
                    <a:solidFill>
                      <a:schemeClr val="tx1"/>
                    </a:solidFill>
                  </a:rPr>
                  <a:t>SOMETIMES true (</a:t>
                </a:r>
                <a14:m>
                  <m:oMath xmlns:m="http://schemas.openxmlformats.org/officeDocument/2006/math">
                    <m:rad>
                      <m:radPr>
                        <m:degHide m:val="on"/>
                        <m:ctrlPr>
                          <a:rPr lang="en-US" sz="2000" i="1" smtClean="0">
                            <a:solidFill>
                              <a:schemeClr val="tx1"/>
                            </a:solidFill>
                            <a:latin typeface="Cambria Math"/>
                          </a:rPr>
                        </m:ctrlPr>
                      </m:radPr>
                      <m:deg/>
                      <m:e>
                        <m:r>
                          <a:rPr lang="en-US" sz="2000" b="0" i="1" smtClean="0">
                            <a:solidFill>
                              <a:schemeClr val="tx1"/>
                            </a:solidFill>
                            <a:latin typeface="Cambria Math"/>
                          </a:rPr>
                          <m:t>2</m:t>
                        </m:r>
                      </m:e>
                    </m:rad>
                    <m:r>
                      <a:rPr lang="en-US" sz="2000" i="1" smtClean="0">
                        <a:solidFill>
                          <a:schemeClr val="tx1"/>
                        </a:solidFill>
                        <a:latin typeface="Cambria Math"/>
                        <a:ea typeface="Cambria Math"/>
                      </a:rPr>
                      <m:t>×</m:t>
                    </m:r>
                    <m:f>
                      <m:fPr>
                        <m:type m:val="skw"/>
                        <m:ctrlPr>
                          <a:rPr lang="en-US" sz="2000" i="1" smtClean="0">
                            <a:solidFill>
                              <a:schemeClr val="tx1"/>
                            </a:solidFill>
                            <a:latin typeface="Cambria Math"/>
                            <a:ea typeface="Cambria Math"/>
                          </a:rPr>
                        </m:ctrlPr>
                      </m:fPr>
                      <m:num>
                        <m:r>
                          <a:rPr lang="en-US" sz="2000" b="0" i="1" smtClean="0">
                            <a:solidFill>
                              <a:schemeClr val="tx1"/>
                            </a:solidFill>
                            <a:latin typeface="Cambria Math"/>
                            <a:ea typeface="Cambria Math"/>
                          </a:rPr>
                          <m:t>1</m:t>
                        </m:r>
                      </m:num>
                      <m:den>
                        <m:rad>
                          <m:radPr>
                            <m:degHide m:val="on"/>
                            <m:ctrlPr>
                              <a:rPr lang="en-US" sz="2000" i="1" smtClean="0">
                                <a:solidFill>
                                  <a:schemeClr val="tx1"/>
                                </a:solidFill>
                                <a:latin typeface="Cambria Math"/>
                                <a:ea typeface="Cambria Math"/>
                              </a:rPr>
                            </m:ctrlPr>
                          </m:radPr>
                          <m:deg/>
                          <m:e>
                            <m:r>
                              <a:rPr lang="en-US" sz="2000" b="0" i="1" smtClean="0">
                                <a:solidFill>
                                  <a:schemeClr val="tx1"/>
                                </a:solidFill>
                                <a:latin typeface="Cambria Math"/>
                                <a:ea typeface="Cambria Math"/>
                              </a:rPr>
                              <m:t>2</m:t>
                            </m:r>
                          </m:e>
                        </m:rad>
                      </m:den>
                    </m:f>
                    <m:r>
                      <a:rPr lang="en-US" sz="2000" b="0" i="1" smtClean="0">
                        <a:solidFill>
                          <a:schemeClr val="tx1"/>
                        </a:solidFill>
                        <a:latin typeface="Cambria Math"/>
                        <a:ea typeface="Cambria Math"/>
                      </a:rPr>
                      <m:t>=1</m:t>
                    </m:r>
                  </m:oMath>
                </a14:m>
                <a:r>
                  <a:rPr lang="en-US" sz="2000" dirty="0" smtClean="0">
                    <a:solidFill>
                      <a:schemeClr val="tx1"/>
                    </a:solidFill>
                  </a:rPr>
                  <a:t>)</a:t>
                </a:r>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1" y="1371600"/>
                <a:ext cx="8381999" cy="4648200"/>
              </a:xfrm>
              <a:blipFill rotWithShape="1">
                <a:blip r:embed="rId3"/>
                <a:stretch>
                  <a:fillRect l="-1164" t="-917" r="-145" b="-9305"/>
                </a:stretch>
              </a:blipFill>
            </p:spPr>
            <p:txBody>
              <a:bodyPr/>
              <a:lstStyle/>
              <a:p>
                <a:r>
                  <a:rPr lang="en-US">
                    <a:noFill/>
                  </a:rPr>
                  <a:t> </a:t>
                </a:r>
              </a:p>
            </p:txBody>
          </p:sp>
        </mc:Fallback>
      </mc:AlternateContent>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
        <p:nvSpPr>
          <p:cNvPr id="9" name="TextBox 8"/>
          <p:cNvSpPr txBox="1"/>
          <p:nvPr/>
        </p:nvSpPr>
        <p:spPr>
          <a:xfrm>
            <a:off x="228600" y="5712023"/>
            <a:ext cx="7537641" cy="307777"/>
          </a:xfrm>
          <a:prstGeom prst="rect">
            <a:avLst/>
          </a:prstGeom>
          <a:noFill/>
        </p:spPr>
        <p:txBody>
          <a:bodyPr wrap="none" rtlCol="0">
            <a:spAutoFit/>
          </a:bodyPr>
          <a:lstStyle/>
          <a:p>
            <a:r>
              <a:rPr lang="en-US" sz="1400" dirty="0" smtClean="0"/>
              <a:t>Adapted from </a:t>
            </a:r>
            <a:r>
              <a:rPr lang="en-US" sz="1400" i="1" dirty="0" smtClean="0"/>
              <a:t>Illustrative Mathematics</a:t>
            </a:r>
            <a:r>
              <a:rPr lang="en-US" sz="1400" dirty="0" smtClean="0"/>
              <a:t> N.RN Operations with Rational and Irrational Numbers</a:t>
            </a:r>
            <a:endParaRPr lang="en-US" sz="1400" dirty="0"/>
          </a:p>
        </p:txBody>
      </p:sp>
    </p:spTree>
    <p:extLst>
      <p:ext uri="{BB962C8B-B14F-4D97-AF65-F5344CB8AC3E}">
        <p14:creationId xmlns:p14="http://schemas.microsoft.com/office/powerpoint/2010/main" val="237991132"/>
      </p:ext>
    </p:extLst>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8404</TotalTime>
  <Words>2500</Words>
  <Application>Microsoft Office PowerPoint</Application>
  <PresentationFormat>On-screen Show (4:3)</PresentationFormat>
  <Paragraphs>399</Paragraphs>
  <Slides>38</Slides>
  <Notes>38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~0980123</vt:lpstr>
      <vt:lpstr>CCGPS Mathematics Unit-by-Unit Grade Level Webinar Analytic Geometry Unit 4: Extending the Number System September 3, 2013</vt:lpstr>
      <vt:lpstr>CCGPS Mathematics Unit-by-Unit Grade Level Webinar Analytic Geometry Unit 4: Extending the Number System September 3, 2013</vt:lpstr>
      <vt:lpstr>Welcome!</vt:lpstr>
      <vt:lpstr>Wiki/Email Questions</vt:lpstr>
      <vt:lpstr>Wiki/Email Questions</vt:lpstr>
      <vt:lpstr>Activate your Brain </vt:lpstr>
      <vt:lpstr>Activate your Brain </vt:lpstr>
      <vt:lpstr>Activate your Brain </vt:lpstr>
      <vt:lpstr>Activate your Brain </vt:lpstr>
      <vt:lpstr>What’s the big idea?</vt:lpstr>
      <vt:lpstr>What’s the big idea?</vt:lpstr>
      <vt:lpstr>What’s the big idea?</vt:lpstr>
      <vt:lpstr>Resources</vt:lpstr>
      <vt:lpstr>Coherence and Focus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Assessment – Released Items</vt:lpstr>
      <vt:lpstr>Assessment – Released Items</vt:lpstr>
      <vt:lpstr>Assessment – Released Items</vt:lpstr>
      <vt:lpstr>Resource List</vt:lpstr>
      <vt:lpstr>Resources</vt:lpstr>
      <vt:lpstr>Resources</vt:lpstr>
      <vt:lpstr>Resources</vt:lpstr>
      <vt:lpstr>Feedback</vt:lpstr>
      <vt:lpstr>Thank You!  Please visit http://ccgpsmathematics9-10.wikispaces.com/  to share your feedback, ask questions, and share your ideas and resources! Please visit https://www.georgiastandards.org/Common-Core/Pages/Math.aspx to join the 9-12 Mathematics email listserve. Follow us on Twitter  @GaDOEMath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James Pratt</dc:creator>
  <cp:lastModifiedBy>GaDOE</cp:lastModifiedBy>
  <cp:revision>806</cp:revision>
  <dcterms:created xsi:type="dcterms:W3CDTF">2012-04-02T19:02:51Z</dcterms:created>
  <dcterms:modified xsi:type="dcterms:W3CDTF">2013-08-29T19:09:19Z</dcterms:modified>
</cp:coreProperties>
</file>